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Josefin Slab"/>
      <p:regular r:id="rId58"/>
      <p:bold r:id="rId59"/>
      <p:italic r:id="rId60"/>
      <p:boldItalic r:id="rId61"/>
    </p:embeddedFont>
    <p:embeddedFont>
      <p:font typeface="Anton"/>
      <p:regular r:id="rId62"/>
    </p:embeddedFont>
    <p:embeddedFont>
      <p:font typeface="Proxima Nova"/>
      <p:regular r:id="rId63"/>
      <p:bold r:id="rId64"/>
      <p:italic r:id="rId65"/>
      <p:boldItalic r:id="rId66"/>
    </p:embeddedFont>
    <p:embeddedFont>
      <p:font typeface="Fira Sans Condensed Light"/>
      <p:regular r:id="rId67"/>
      <p:bold r:id="rId68"/>
      <p:italic r:id="rId69"/>
      <p:boldItalic r:id="rId70"/>
    </p:embeddedFont>
    <p:embeddedFont>
      <p:font typeface="Proxima Nova Semibold"/>
      <p:regular r:id="rId71"/>
      <p:bold r:id="rId72"/>
      <p:boldItalic r:id="rId73"/>
    </p:embeddedFont>
    <p:embeddedFont>
      <p:font typeface="Fira Sans Condensed"/>
      <p:regular r:id="rId74"/>
      <p:bold r:id="rId75"/>
      <p:italic r:id="rId76"/>
      <p:boldItalic r:id="rId77"/>
    </p:embeddedFont>
    <p:embeddedFont>
      <p:font typeface="Helvetica Neue"/>
      <p:regular r:id="rId78"/>
      <p:bold r:id="rId79"/>
      <p:italic r:id="rId80"/>
      <p:boldItalic r:id="rId81"/>
    </p:embeddedFont>
    <p:embeddedFont>
      <p:font typeface="Advent Pro Light"/>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F205A6-66DA-40DC-A9D7-EC645FAAD60D}">
  <a:tblStyle styleId="{B0F205A6-66DA-40DC-A9D7-EC645FAAD6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2F8E3FA-268A-4DD7-9C83-22B98D79498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AdventProLight-bold.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italic.fntdata"/><Relationship Id="rId82" Type="http://schemas.openxmlformats.org/officeDocument/2006/relationships/font" Target="fonts/AdventProLight-regular.fntdata"/><Relationship Id="rId81"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5.xml"/><Relationship Id="rId75" Type="http://schemas.openxmlformats.org/officeDocument/2006/relationships/font" Target="fonts/FiraSansCondensed-bold.fntdata"/><Relationship Id="rId30" Type="http://schemas.openxmlformats.org/officeDocument/2006/relationships/slide" Target="slides/slide24.xml"/><Relationship Id="rId74" Type="http://schemas.openxmlformats.org/officeDocument/2006/relationships/font" Target="fonts/FiraSansCondensed-regular.fntdata"/><Relationship Id="rId33" Type="http://schemas.openxmlformats.org/officeDocument/2006/relationships/slide" Target="slides/slide27.xml"/><Relationship Id="rId77" Type="http://schemas.openxmlformats.org/officeDocument/2006/relationships/font" Target="fonts/FiraSansCondensed-boldItalic.fntdata"/><Relationship Id="rId32" Type="http://schemas.openxmlformats.org/officeDocument/2006/relationships/slide" Target="slides/slide26.xml"/><Relationship Id="rId76" Type="http://schemas.openxmlformats.org/officeDocument/2006/relationships/font" Target="fonts/FiraSansCondensed-italic.fntdata"/><Relationship Id="rId35" Type="http://schemas.openxmlformats.org/officeDocument/2006/relationships/slide" Target="slides/slide29.xml"/><Relationship Id="rId79" Type="http://schemas.openxmlformats.org/officeDocument/2006/relationships/font" Target="fonts/HelveticaNeue-bold.fntdata"/><Relationship Id="rId34" Type="http://schemas.openxmlformats.org/officeDocument/2006/relationships/slide" Target="slides/slide28.xml"/><Relationship Id="rId78" Type="http://schemas.openxmlformats.org/officeDocument/2006/relationships/font" Target="fonts/HelveticaNeue-regular.fntdata"/><Relationship Id="rId71" Type="http://schemas.openxmlformats.org/officeDocument/2006/relationships/font" Target="fonts/ProximaNovaSemibold-regular.fntdata"/><Relationship Id="rId70" Type="http://schemas.openxmlformats.org/officeDocument/2006/relationships/font" Target="fonts/FiraSansCondensedLigh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nton-regular.fntdata"/><Relationship Id="rId61" Type="http://schemas.openxmlformats.org/officeDocument/2006/relationships/font" Target="fonts/JosefinSlab-boldItalic.fntdata"/><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FiraSansCondensedLight-bold.fntdata"/><Relationship Id="rId23" Type="http://schemas.openxmlformats.org/officeDocument/2006/relationships/slide" Target="slides/slide17.xml"/><Relationship Id="rId67" Type="http://schemas.openxmlformats.org/officeDocument/2006/relationships/font" Target="fonts/FiraSansCondensedLight-regular.fntdata"/><Relationship Id="rId60" Type="http://schemas.openxmlformats.org/officeDocument/2006/relationships/font" Target="fonts/JosefinSlab-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CondensedLigh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JosefinSlab-bold.fntdata"/><Relationship Id="rId14" Type="http://schemas.openxmlformats.org/officeDocument/2006/relationships/slide" Target="slides/slide8.xml"/><Relationship Id="rId58" Type="http://schemas.openxmlformats.org/officeDocument/2006/relationships/font" Target="fonts/JosefinSlab-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e7761453b_0_35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ee7761453b_0_356: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ee7761453b_0_356: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13f857dc5_3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f13f857dc5_3_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Discuss the reason for a touchscreen interface, why we chose this one specifically, etc.</a:t>
            </a:r>
            <a:endParaRPr/>
          </a:p>
        </p:txBody>
      </p:sp>
      <p:sp>
        <p:nvSpPr>
          <p:cNvPr id="210" name="Google Shape;210;gf13f857dc5_3_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e7761453b_0_30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ee7761453b_0_30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Discuss how node-red will be used for the UI, then explain the two screenshots </a:t>
            </a:r>
            <a:endParaRPr/>
          </a:p>
        </p:txBody>
      </p:sp>
      <p:sp>
        <p:nvSpPr>
          <p:cNvPr id="222" name="Google Shape;222;gee7761453b_0_30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c80c63e5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c80c63e5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10cfc01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10cfc01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buggy navigation will work, GPS coordinates are received at around 2 ms to 6 ms.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2312b7d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2312b7d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2312b7d5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2312b7d5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e7761453b_0_30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ee7761453b_0_307: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ee7761453b_0_307: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294f10b33_0_23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f294f10b33_0_23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f294f10b33_0_234: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cfa62f6bd_0_3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ecfa62f6bd_0_39: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ecfa62f6bd_0_39: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c1a3d0562_3_11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ec1a3d0562_3_11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ec1a3d0562_3_11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294f10b33_0_25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f294f10b33_0_252: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f294f10b33_0_252: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294f10b33_0_27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f294f10b33_0_277: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f294f10b33_0_277: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294f10b33_0_24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f294f10b33_0_24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f294f10b33_0_243: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50525a94f_1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f50525a94f_1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f50525a94f_1_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30c7b7b56_0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f30c7b7b56_0_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f30c7b7b56_0_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f37e65e38_0_1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ef37e65e38_0_1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ef37e65e38_0_13: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f37e65e38_0_2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ef37e65e38_0_2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ef37e65e38_0_2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2cfa06d7d_1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102cfa06d7d_1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102cfa06d7d_1_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2cfa06d7d_1_1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102cfa06d7d_1_1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102cfa06d7d_1_1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2cfa06d7d_1_1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102cfa06d7d_1_1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02cfa06d7d_1_1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e7761453b_0_14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ee7761453b_0_146: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ee7761453b_0_146: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49c39f793_3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1049c39f793_3_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1049c39f793_3_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e7761453b_0_34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ee7761453b_0_342: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ee7761453b_0_342: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2effe52ad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f2effe52ad_0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f2effe52ad_0_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2d84f138f_2_2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f2d84f138f_2_2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f2d84f138f_2_2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cfa62f6bd_0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ecfa62f6bd_0_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ecfa62f6bd_0_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2d84f138f_2_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f2d84f138f_2_9: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f2d84f138f_2_9: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50525a94f_7_2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gf50525a94f_7_2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f50525a94f_7_24: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f2d84f138f_2_1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gf2d84f138f_2_1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Can measure the amount of oxygen in the air up to 25%, for reference, the amount of oxygen in the area is around 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Minimum safe level of oxygen for humans is 19.5%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What VOC’s are:</a:t>
            </a:r>
            <a:endParaRPr/>
          </a:p>
          <a:p>
            <a:pPr indent="0" lvl="0" marL="0" rtl="0" algn="l">
              <a:spcBef>
                <a:spcPts val="0"/>
              </a:spcBef>
              <a:spcAft>
                <a:spcPts val="0"/>
              </a:spcAft>
              <a:buNone/>
            </a:pPr>
            <a:r>
              <a:rPr lang="en"/>
              <a:t>	They are harmful gases that can emit from things such as </a:t>
            </a:r>
            <a:r>
              <a:rPr lang="en" sz="1250">
                <a:solidFill>
                  <a:srgbClr val="1B1B1B"/>
                </a:solidFill>
                <a:highlight>
                  <a:srgbClr val="FFFFFF"/>
                </a:highlight>
                <a:latin typeface="Helvetica Neue"/>
                <a:ea typeface="Helvetica Neue"/>
                <a:cs typeface="Helvetica Neue"/>
                <a:sym typeface="Helvetica Neue"/>
              </a:rPr>
              <a:t>paints and lacquers, paint strippers, cleaning supplies, pesticides, building materials and furnishings, office equipment such as copiers and printers, correction fluids and carbonless copy paper, graphics and craft materials including glues and adhesives, permanent markers, and photographic solutions.</a:t>
            </a:r>
            <a:endParaRPr sz="1250">
              <a:solidFill>
                <a:srgbClr val="1B1B1B"/>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50">
              <a:solidFill>
                <a:srgbClr val="1B1B1B"/>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50">
              <a:solidFill>
                <a:srgbClr val="1B1B1B"/>
              </a:solidFill>
              <a:highlight>
                <a:srgbClr val="FFFFFF"/>
              </a:highlight>
              <a:latin typeface="Helvetica Neue"/>
              <a:ea typeface="Helvetica Neue"/>
              <a:cs typeface="Helvetica Neue"/>
              <a:sym typeface="Helvetica Neue"/>
            </a:endParaRPr>
          </a:p>
        </p:txBody>
      </p:sp>
      <p:sp>
        <p:nvSpPr>
          <p:cNvPr id="520" name="Google Shape;520;gf2d84f138f_2_1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50525a94f_7_1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gf50525a94f_7_1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Can measure the amount of oxygen in the air up to 25%, for reference, the amount of oxygen in the area is around 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Minimum safe level of oxygen for humans is 19.5%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What VOC’s are:</a:t>
            </a:r>
            <a:endParaRPr/>
          </a:p>
          <a:p>
            <a:pPr indent="0" lvl="0" marL="0" rtl="0" algn="l">
              <a:spcBef>
                <a:spcPts val="0"/>
              </a:spcBef>
              <a:spcAft>
                <a:spcPts val="0"/>
              </a:spcAft>
              <a:buNone/>
            </a:pPr>
            <a:r>
              <a:rPr lang="en"/>
              <a:t>	They are harmful gases that can emit from things such as </a:t>
            </a:r>
            <a:r>
              <a:rPr lang="en" sz="1250">
                <a:solidFill>
                  <a:srgbClr val="1B1B1B"/>
                </a:solidFill>
                <a:highlight>
                  <a:srgbClr val="FFFFFF"/>
                </a:highlight>
                <a:latin typeface="Helvetica Neue"/>
                <a:ea typeface="Helvetica Neue"/>
                <a:cs typeface="Helvetica Neue"/>
                <a:sym typeface="Helvetica Neue"/>
              </a:rPr>
              <a:t>paints and lacquers, paint strippers, cleaning supplies, pesticides, building materials and furnishings, office equipment such as copiers and printers, correction fluids and carbonless copy paper, graphics and craft materials including glues and adhesives, permanent markers, and photographic solutions.</a:t>
            </a:r>
            <a:endParaRPr sz="1250">
              <a:solidFill>
                <a:srgbClr val="1B1B1B"/>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50">
              <a:solidFill>
                <a:srgbClr val="1B1B1B"/>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50">
              <a:solidFill>
                <a:srgbClr val="1B1B1B"/>
              </a:solidFill>
              <a:highlight>
                <a:srgbClr val="FFFFFF"/>
              </a:highlight>
              <a:latin typeface="Helvetica Neue"/>
              <a:ea typeface="Helvetica Neue"/>
              <a:cs typeface="Helvetica Neue"/>
              <a:sym typeface="Helvetica Neue"/>
            </a:endParaRPr>
          </a:p>
        </p:txBody>
      </p:sp>
      <p:sp>
        <p:nvSpPr>
          <p:cNvPr id="533" name="Google Shape;533;gf50525a94f_7_1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50525a94f_7_3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gf50525a94f_7_37: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f50525a94f_7_37: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e7761453b_0_15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ee7761453b_0_15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ee7761453b_0_153: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e7761453b_0_32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ee7761453b_0_32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ee7761453b_0_32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4a15ef299_3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f4a15ef299_3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gf4a15ef299_3_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f25a943b80_1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gf25a943b80_1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f25a943b80_1_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f4a15ef299_3_1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f4a15ef299_3_1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f4a15ef299_3_14: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e7761453b_0_32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ee7761453b_0_32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gee7761453b_0_32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25a943b80_1_1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f25a943b80_1_1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gf25a943b80_1_1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f30c7b7b56_0_5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gf30c7b7b56_0_5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f30c7b7b56_0_53: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03877e0ec4_0_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g103877e0ec4_0_2: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103877e0ec4_0_2: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2cfa06d7d_0_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g102cfa06d7d_0_6: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102cfa06d7d_0_6: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2cfa06d7d_2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g102cfa06d7d_2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102cfa06d7d_2_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e7761453b_0_16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ee7761453b_0_16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Talk about original specs and why we changed them to fit the smaller vehicle. (Pedestrian safety, passenger safety, etc)</a:t>
            </a:r>
            <a:endParaRPr/>
          </a:p>
        </p:txBody>
      </p:sp>
      <p:sp>
        <p:nvSpPr>
          <p:cNvPr id="140" name="Google Shape;140;gee7761453b_0_16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02cfa06d7d_2_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102cfa06d7d_2_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g102cfa06d7d_2_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2cfa06d7d_2_1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102cfa06d7d_2_16: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g102cfa06d7d_2_16: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e7761453b_0_16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ee7761453b_0_16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Talk about why we designed our vehicle this way</a:t>
            </a:r>
            <a:endParaRPr/>
          </a:p>
        </p:txBody>
      </p:sp>
      <p:sp>
        <p:nvSpPr>
          <p:cNvPr id="151" name="Google Shape;151;gee7761453b_0_16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294f10b33_0_20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f294f10b33_0_209: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f294f10b33_0_209: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294f10b33_0_22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f294f10b33_0_22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f294f10b33_0_223: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4a15ef299_3_2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f4a15ef299_3_29: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f4a15ef299_3_29: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1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spTree>
      <p:nvGrpSpPr>
        <p:cNvPr id="53" name="Shape 53"/>
        <p:cNvGrpSpPr/>
        <p:nvPr/>
      </p:nvGrpSpPr>
      <p:grpSpPr>
        <a:xfrm>
          <a:off x="0" y="0"/>
          <a:ext cx="0" cy="0"/>
          <a:chOff x="0" y="0"/>
          <a:chExt cx="0" cy="0"/>
        </a:xfrm>
      </p:grpSpPr>
      <p:sp>
        <p:nvSpPr>
          <p:cNvPr id="54" name="Google Shape;54;p1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spTree>
      <p:nvGrpSpPr>
        <p:cNvPr id="55" name="Shape 55"/>
        <p:cNvGrpSpPr/>
        <p:nvPr/>
      </p:nvGrpSpPr>
      <p:grpSpPr>
        <a:xfrm>
          <a:off x="0" y="0"/>
          <a:ext cx="0" cy="0"/>
          <a:chOff x="0" y="0"/>
          <a:chExt cx="0" cy="0"/>
        </a:xfrm>
      </p:grpSpPr>
      <p:sp>
        <p:nvSpPr>
          <p:cNvPr id="56" name="Google Shape;56;p13"/>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57" name="Google Shape;57;p13"/>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58" name="Google Shape;58;p13"/>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59" name="Google Shape;59;p13"/>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0" name="Google Shape;60;p13"/>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1" name="Google Shape;61;p13"/>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2" name="Google Shape;62;p13"/>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3" name="Google Shape;63;p13"/>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4" name="Google Shape;64;p13"/>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3"/>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6" name="Google Shape;66;p13"/>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3"/>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8" name="Google Shape;68;p13"/>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14"/>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5"/>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sp>
        <p:nvSpPr>
          <p:cNvPr id="74" name="Google Shape;74;p16"/>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6"/>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SzPts val="1100"/>
              <a:buChar char="●"/>
              <a:defRPr sz="1400"/>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2">
    <p:spTree>
      <p:nvGrpSpPr>
        <p:cNvPr id="76" name="Shape 76"/>
        <p:cNvGrpSpPr/>
        <p:nvPr/>
      </p:nvGrpSpPr>
      <p:grpSpPr>
        <a:xfrm>
          <a:off x="0" y="0"/>
          <a:ext cx="0" cy="0"/>
          <a:chOff x="0" y="0"/>
          <a:chExt cx="0" cy="0"/>
        </a:xfrm>
      </p:grpSpPr>
      <p:sp>
        <p:nvSpPr>
          <p:cNvPr id="77" name="Google Shape;77;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78" name="Google Shape;78;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79" name="Google Shape;79;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0" name="Google Shape;80;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1" name="Google Shape;81;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8"/>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84" name="Google Shape;84;p18"/>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85" name="Google Shape;85;p18"/>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86" name="Google Shape;86;p18"/>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87" name="Google Shape;87;p1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2">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2" name="Shape 92"/>
        <p:cNvGrpSpPr/>
        <p:nvPr/>
      </p:nvGrpSpPr>
      <p:grpSpPr>
        <a:xfrm>
          <a:off x="0" y="0"/>
          <a:ext cx="0" cy="0"/>
          <a:chOff x="0" y="0"/>
          <a:chExt cx="0" cy="0"/>
        </a:xfrm>
      </p:grpSpPr>
      <p:sp>
        <p:nvSpPr>
          <p:cNvPr id="93" name="Google Shape;93;p20"/>
          <p:cNvSpPr txBox="1"/>
          <p:nvPr>
            <p:ph idx="12" type="sldNum"/>
          </p:nvPr>
        </p:nvSpPr>
        <p:spPr>
          <a:xfrm>
            <a:off x="0" y="5012500"/>
            <a:ext cx="628500" cy="210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1"/>
                </a:solidFill>
                <a:latin typeface="Calibri"/>
                <a:ea typeface="Calibri"/>
                <a:cs typeface="Calibri"/>
                <a:sym typeface="Calibri"/>
              </a:defRPr>
            </a:lvl2pPr>
            <a:lvl3pPr indent="0" lvl="2" marL="0" marR="0" rtl="0" algn="l">
              <a:spcBef>
                <a:spcPts val="0"/>
              </a:spcBef>
              <a:buNone/>
              <a:defRPr b="0" i="0" sz="1800" u="none" cap="none" strike="noStrike">
                <a:solidFill>
                  <a:schemeClr val="lt1"/>
                </a:solidFill>
                <a:latin typeface="Calibri"/>
                <a:ea typeface="Calibri"/>
                <a:cs typeface="Calibri"/>
                <a:sym typeface="Calibri"/>
              </a:defRPr>
            </a:lvl3pPr>
            <a:lvl4pPr indent="0" lvl="3" marL="0" marR="0" rtl="0" algn="l">
              <a:spcBef>
                <a:spcPts val="0"/>
              </a:spcBef>
              <a:buNone/>
              <a:defRPr b="0" i="0" sz="1800" u="none" cap="none" strike="noStrike">
                <a:solidFill>
                  <a:schemeClr val="lt1"/>
                </a:solidFill>
                <a:latin typeface="Calibri"/>
                <a:ea typeface="Calibri"/>
                <a:cs typeface="Calibri"/>
                <a:sym typeface="Calibri"/>
              </a:defRPr>
            </a:lvl4pPr>
            <a:lvl5pPr indent="0" lvl="4" marL="0" marR="0" rtl="0" algn="l">
              <a:spcBef>
                <a:spcPts val="0"/>
              </a:spcBef>
              <a:buNone/>
              <a:defRPr b="0" i="0" sz="1800" u="none" cap="none" strike="noStrike">
                <a:solidFill>
                  <a:schemeClr val="lt1"/>
                </a:solidFill>
                <a:latin typeface="Calibri"/>
                <a:ea typeface="Calibri"/>
                <a:cs typeface="Calibri"/>
                <a:sym typeface="Calibri"/>
              </a:defRPr>
            </a:lvl5pPr>
            <a:lvl6pPr indent="0" lvl="5" marL="0" marR="0" rtl="0" algn="l">
              <a:spcBef>
                <a:spcPts val="0"/>
              </a:spcBef>
              <a:buNone/>
              <a:defRPr b="0" i="0" sz="1800" u="none" cap="none" strike="noStrike">
                <a:solidFill>
                  <a:schemeClr val="lt1"/>
                </a:solidFill>
                <a:latin typeface="Calibri"/>
                <a:ea typeface="Calibri"/>
                <a:cs typeface="Calibri"/>
                <a:sym typeface="Calibri"/>
              </a:defRPr>
            </a:lvl6pPr>
            <a:lvl7pPr indent="0" lvl="6" marL="0" marR="0" rtl="0" algn="l">
              <a:spcBef>
                <a:spcPts val="0"/>
              </a:spcBef>
              <a:buNone/>
              <a:defRPr b="0" i="0" sz="1800" u="none" cap="none" strike="noStrike">
                <a:solidFill>
                  <a:schemeClr val="lt1"/>
                </a:solidFill>
                <a:latin typeface="Calibri"/>
                <a:ea typeface="Calibri"/>
                <a:cs typeface="Calibri"/>
                <a:sym typeface="Calibri"/>
              </a:defRPr>
            </a:lvl7pPr>
            <a:lvl8pPr indent="0" lvl="7" marL="0" marR="0" rtl="0" algn="l">
              <a:spcBef>
                <a:spcPts val="0"/>
              </a:spcBef>
              <a:buNone/>
              <a:defRPr b="0" i="0" sz="1800" u="none" cap="none" strike="noStrike">
                <a:solidFill>
                  <a:schemeClr val="lt1"/>
                </a:solidFill>
                <a:latin typeface="Calibri"/>
                <a:ea typeface="Calibri"/>
                <a:cs typeface="Calibri"/>
                <a:sym typeface="Calibri"/>
              </a:defRPr>
            </a:lvl8pPr>
            <a:lvl9pPr indent="0" lvl="8" marL="0" marR="0" rtl="0" algn="l">
              <a:spcBef>
                <a:spcPts val="0"/>
              </a:spcBef>
              <a:buNone/>
              <a:defRPr b="0" i="0" sz="1800" u="none" cap="none" strike="noStrike">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nvSpPr>
        <p:spPr>
          <a:xfrm>
            <a:off x="406581" y="273845"/>
            <a:ext cx="7096500" cy="10722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lt1"/>
              </a:buClr>
              <a:buSzPts val="3300"/>
              <a:buFont typeface="Helvetica Neue"/>
              <a:buNone/>
            </a:pPr>
            <a:r>
              <a:t/>
            </a:r>
            <a:endParaRPr b="0" i="0" sz="3300" u="none">
              <a:solidFill>
                <a:schemeClr val="lt1"/>
              </a:solidFill>
              <a:latin typeface="Helvetica Neue"/>
              <a:ea typeface="Helvetica Neue"/>
              <a:cs typeface="Helvetica Neue"/>
              <a:sym typeface="Helvetica Neue"/>
            </a:endParaRPr>
          </a:p>
        </p:txBody>
      </p:sp>
      <p:sp>
        <p:nvSpPr>
          <p:cNvPr id="95" name="Google Shape;95;p20"/>
          <p:cNvSpPr/>
          <p:nvPr>
            <p:ph idx="2" type="chart"/>
          </p:nvPr>
        </p:nvSpPr>
        <p:spPr>
          <a:xfrm>
            <a:off x="406581" y="1454922"/>
            <a:ext cx="8472600" cy="3038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lt1"/>
              </a:buClr>
              <a:buSzPts val="2100"/>
              <a:buFont typeface="Arial"/>
              <a:buChar char="•"/>
              <a:defRPr b="0" i="0" sz="2100" u="none" cap="none" strike="noStrike">
                <a:solidFill>
                  <a:schemeClr val="lt1"/>
                </a:solidFill>
                <a:latin typeface="Helvetica Neue"/>
                <a:ea typeface="Helvetica Neue"/>
                <a:cs typeface="Helvetica Neue"/>
                <a:sym typeface="Helvetica Neue"/>
              </a:defRPr>
            </a:lvl1pPr>
            <a:lvl2pPr lvl="1" marR="0" rtl="0" algn="l">
              <a:lnSpc>
                <a:spcPct val="90000"/>
              </a:lnSpc>
              <a:spcBef>
                <a:spcPts val="375"/>
              </a:spcBef>
              <a:spcAft>
                <a:spcPts val="0"/>
              </a:spcAft>
              <a:buClr>
                <a:schemeClr val="lt1"/>
              </a:buClr>
              <a:buSzPts val="1800"/>
              <a:buFont typeface="Arial"/>
              <a:buChar char="•"/>
              <a:defRPr b="0" i="0" sz="1800" u="none" cap="none" strike="noStrike">
                <a:solidFill>
                  <a:schemeClr val="lt1"/>
                </a:solidFill>
                <a:latin typeface="Helvetica Neue"/>
                <a:ea typeface="Helvetica Neue"/>
                <a:cs typeface="Helvetica Neue"/>
                <a:sym typeface="Helvetica Neue"/>
              </a:defRPr>
            </a:lvl2pPr>
            <a:lvl3pPr lvl="2" marR="0" rtl="0" algn="l">
              <a:lnSpc>
                <a:spcPct val="90000"/>
              </a:lnSpc>
              <a:spcBef>
                <a:spcPts val="375"/>
              </a:spcBef>
              <a:spcAft>
                <a:spcPts val="0"/>
              </a:spcAft>
              <a:buClr>
                <a:schemeClr val="lt1"/>
              </a:buClr>
              <a:buSzPts val="1500"/>
              <a:buFont typeface="Arial"/>
              <a:buChar char="•"/>
              <a:defRPr b="0" i="0" sz="1500" u="none" cap="none" strike="noStrike">
                <a:solidFill>
                  <a:schemeClr val="lt1"/>
                </a:solidFill>
                <a:latin typeface="Helvetica Neue"/>
                <a:ea typeface="Helvetica Neue"/>
                <a:cs typeface="Helvetica Neue"/>
                <a:sym typeface="Helvetica Neue"/>
              </a:defRPr>
            </a:lvl3pPr>
            <a:lvl4pPr lvl="3"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Helvetica Neue"/>
                <a:ea typeface="Helvetica Neue"/>
                <a:cs typeface="Helvetica Neue"/>
                <a:sym typeface="Helvetica Neue"/>
              </a:defRPr>
            </a:lvl4pPr>
            <a:lvl5pPr lvl="4"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Helvetica Neue"/>
                <a:ea typeface="Helvetica Neue"/>
                <a:cs typeface="Helvetica Neue"/>
                <a:sym typeface="Helvetica Neue"/>
              </a:defRPr>
            </a:lvl5pPr>
            <a:lvl6pPr lvl="5"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lvl="6"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lvl="7"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lvl="8"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7200">
                <a:latin typeface="Anton"/>
                <a:ea typeface="Anton"/>
                <a:cs typeface="Anton"/>
                <a:sym typeface="Anto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3"/>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rtl="0">
              <a:spcBef>
                <a:spcPts val="0"/>
              </a:spcBef>
              <a:spcAft>
                <a:spcPts val="0"/>
              </a:spcAft>
              <a:buClr>
                <a:srgbClr val="000000"/>
              </a:buClr>
              <a:buSzPts val="1100"/>
              <a:buAutoNum type="alphaLcPeriod"/>
              <a:defRPr sz="1200"/>
            </a:lvl2pPr>
            <a:lvl3pPr indent="-298450" lvl="2" marL="1371600" rtl="0">
              <a:spcBef>
                <a:spcPts val="0"/>
              </a:spcBef>
              <a:spcAft>
                <a:spcPts val="0"/>
              </a:spcAft>
              <a:buClr>
                <a:srgbClr val="000000"/>
              </a:buClr>
              <a:buSzPts val="1100"/>
              <a:buAutoNum type="romanLcPeriod"/>
              <a:defRPr sz="1200"/>
            </a:lvl3pPr>
            <a:lvl4pPr indent="-298450" lvl="3" marL="1828800" rtl="0">
              <a:spcBef>
                <a:spcPts val="0"/>
              </a:spcBef>
              <a:spcAft>
                <a:spcPts val="0"/>
              </a:spcAft>
              <a:buClr>
                <a:srgbClr val="000000"/>
              </a:buClr>
              <a:buSzPts val="1100"/>
              <a:buAutoNum type="arabicPeriod"/>
              <a:defRPr sz="1200"/>
            </a:lvl4pPr>
            <a:lvl5pPr indent="-298450" lvl="4" marL="2286000" rtl="0">
              <a:spcBef>
                <a:spcPts val="0"/>
              </a:spcBef>
              <a:spcAft>
                <a:spcPts val="0"/>
              </a:spcAft>
              <a:buClr>
                <a:srgbClr val="000000"/>
              </a:buClr>
              <a:buSzPts val="1100"/>
              <a:buAutoNum type="alphaLcPeriod"/>
              <a:defRPr sz="1200"/>
            </a:lvl5pPr>
            <a:lvl6pPr indent="-298450" lvl="5" marL="2743200" rtl="0">
              <a:spcBef>
                <a:spcPts val="0"/>
              </a:spcBef>
              <a:spcAft>
                <a:spcPts val="0"/>
              </a:spcAft>
              <a:buClr>
                <a:srgbClr val="000000"/>
              </a:buClr>
              <a:buSzPts val="1100"/>
              <a:buAutoNum type="romanLcPeriod"/>
              <a:defRPr sz="1200"/>
            </a:lvl6pPr>
            <a:lvl7pPr indent="-298450" lvl="6" marL="3200400" rtl="0">
              <a:spcBef>
                <a:spcPts val="0"/>
              </a:spcBef>
              <a:spcAft>
                <a:spcPts val="0"/>
              </a:spcAft>
              <a:buClr>
                <a:srgbClr val="000000"/>
              </a:buClr>
              <a:buSzPts val="1100"/>
              <a:buAutoNum type="arabicPeriod"/>
              <a:defRPr sz="1200"/>
            </a:lvl7pPr>
            <a:lvl8pPr indent="-298450" lvl="7" marL="3657600" rtl="0">
              <a:spcBef>
                <a:spcPts val="0"/>
              </a:spcBef>
              <a:spcAft>
                <a:spcPts val="0"/>
              </a:spcAft>
              <a:buClr>
                <a:srgbClr val="000000"/>
              </a:buClr>
              <a:buSzPts val="1100"/>
              <a:buAutoNum type="alphaLcPeriod"/>
              <a:defRPr sz="1200"/>
            </a:lvl8pPr>
            <a:lvl9pPr indent="-298450" lvl="8" marL="4114800" rtl="0">
              <a:spcBef>
                <a:spcPts val="0"/>
              </a:spcBef>
              <a:spcAft>
                <a:spcPts val="0"/>
              </a:spcAft>
              <a:buClr>
                <a:srgbClr val="000000"/>
              </a:buClr>
              <a:buSzPts val="1100"/>
              <a:buAutoNum type="romanLcPeriod"/>
              <a:defRPr sz="1200"/>
            </a:lvl9pPr>
          </a:lstStyle>
          <a:p/>
        </p:txBody>
      </p:sp>
      <p:sp>
        <p:nvSpPr>
          <p:cNvPr id="14" name="Google Shape;14;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15" name="Shape 15"/>
        <p:cNvGrpSpPr/>
        <p:nvPr/>
      </p:nvGrpSpPr>
      <p:grpSpPr>
        <a:xfrm>
          <a:off x="0" y="0"/>
          <a:ext cx="0" cy="0"/>
          <a:chOff x="0" y="0"/>
          <a:chExt cx="0" cy="0"/>
        </a:xfrm>
      </p:grpSpPr>
      <p:sp>
        <p:nvSpPr>
          <p:cNvPr id="16" name="Google Shape;16;p5"/>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7" name="Google Shape;17;p5"/>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 name="Google Shape;18;p5"/>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9" name="Google Shape;19;p5"/>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0" name="Google Shape;20;p5"/>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1" name="Google Shape;21;p5"/>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2" name="Google Shape;22;p5"/>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3" name="Google Shape;23;p5"/>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4" name="Google Shape;24;p5"/>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5" name="Google Shape;25;p5"/>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6" name="Google Shape;26;p5"/>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7" name="Google Shape;27;p5"/>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6"/>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6"/>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 name="Shape 31"/>
        <p:cNvGrpSpPr/>
        <p:nvPr/>
      </p:nvGrpSpPr>
      <p:grpSpPr>
        <a:xfrm>
          <a:off x="0" y="0"/>
          <a:ext cx="0" cy="0"/>
          <a:chOff x="0" y="0"/>
          <a:chExt cx="0" cy="0"/>
        </a:xfrm>
      </p:grpSpPr>
      <p:sp>
        <p:nvSpPr>
          <p:cNvPr id="32" name="Google Shape;32;p7"/>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spTree>
      <p:nvGrpSpPr>
        <p:cNvPr id="33" name="Shape 33"/>
        <p:cNvGrpSpPr/>
        <p:nvPr/>
      </p:nvGrpSpPr>
      <p:grpSpPr>
        <a:xfrm>
          <a:off x="0" y="0"/>
          <a:ext cx="0" cy="0"/>
          <a:chOff x="0" y="0"/>
          <a:chExt cx="0" cy="0"/>
        </a:xfrm>
      </p:grpSpPr>
      <p:sp>
        <p:nvSpPr>
          <p:cNvPr id="34" name="Google Shape;34;p8"/>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5" name="Google Shape;35;p8"/>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6" name="Google Shape;36;p8"/>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7" name="Google Shape;37;p8"/>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8" name="Google Shape;38;p8"/>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9" name="Google Shape;39;p8"/>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40" name="Google Shape;40;p8"/>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2">
    <p:spTree>
      <p:nvGrpSpPr>
        <p:cNvPr id="45" name="Shape 45"/>
        <p:cNvGrpSpPr/>
        <p:nvPr/>
      </p:nvGrpSpPr>
      <p:grpSpPr>
        <a:xfrm>
          <a:off x="0" y="0"/>
          <a:ext cx="0" cy="0"/>
          <a:chOff x="0" y="0"/>
          <a:chExt cx="0" cy="0"/>
        </a:xfrm>
      </p:grpSpPr>
      <p:sp>
        <p:nvSpPr>
          <p:cNvPr id="46" name="Google Shape;46;p10"/>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47" name="Google Shape;47;p10"/>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48" name="Google Shape;48;p10"/>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49" name="Google Shape;49;p10"/>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0" name="Google Shape;50;p1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drive.google.com/file/d/1lOHOfzZTmR2LuhNTmmUu5c9W0AVYNAwv/view"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hyperlink" Target="http://drive.google.com/file/d/1W-69GCHrEJfle45ZJpV88ZLcNdBZXDbk/view" TargetMode="External"/><Relationship Id="rId6" Type="http://schemas.openxmlformats.org/officeDocument/2006/relationships/image" Target="../media/image1.pn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hyperlink" Target="http://drive.google.com/file/d/1cDe91SzVkgXTXQbOV63zcffZcSxF9bHf/view" TargetMode="External"/><Relationship Id="rId7"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hyperlink" Target="http://drive.google.com/file/d/1fFyP-mEPPox_GK4-EbofYdvBnT8URV7X/view" TargetMode="External"/><Relationship Id="rId6" Type="http://schemas.openxmlformats.org/officeDocument/2006/relationships/image" Target="../media/image1.png"/><Relationship Id="rId7"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hyperlink" Target="http://drive.google.com/file/d/1Xnb_OXnQ_oqUQoY3VlnuxIb1GbxtyEKi/view" TargetMode="External"/><Relationship Id="rId6" Type="http://schemas.openxmlformats.org/officeDocument/2006/relationships/image" Target="../media/image1.png"/><Relationship Id="rId7"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drive.google.com/file/d/1zuZNy2LZNc_i-xeD7ce-OlfLihZqb28C/view" TargetMode="External"/><Relationship Id="rId5" Type="http://schemas.openxmlformats.org/officeDocument/2006/relationships/image" Target="../media/image1.png"/><Relationship Id="rId6"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hyperlink" Target="http://drive.google.com/file/d/188drASAhBMBNWIyVZ6zUvsvvDnVNT13X/view" TargetMode="External"/><Relationship Id="rId5" Type="http://schemas.openxmlformats.org/officeDocument/2006/relationships/image" Target="../media/image1.png"/><Relationship Id="rId6"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hyperlink" Target="http://drive.google.com/file/d/170fIn21YgBsxvzqzo1K9947qdzVTuf8o/view" TargetMode="External"/><Relationship Id="rId6" Type="http://schemas.openxmlformats.org/officeDocument/2006/relationships/image" Target="../media/image1.png"/><Relationship Id="rId7"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26.jpg"/><Relationship Id="rId7" Type="http://schemas.openxmlformats.org/officeDocument/2006/relationships/hyperlink" Target="http://drive.google.com/file/d/1PTRqmUuqQ-71wfji7NdBzWU_IvA8kRLV/view" TargetMode="External"/><Relationship Id="rId8"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26.jpg"/><Relationship Id="rId7" Type="http://schemas.openxmlformats.org/officeDocument/2006/relationships/hyperlink" Target="http://drive.google.com/file/d/1PRWB2sPl3LtnuhuR8J_oLryWG9VCuxkL/view" TargetMode="External"/><Relationship Id="rId8"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6.jpg"/><Relationship Id="rId5" Type="http://schemas.openxmlformats.org/officeDocument/2006/relationships/hyperlink" Target="http://drive.google.com/file/d/1PShLO3xFejVCbQjUirK-XPocxPt3zQsS/view" TargetMode="External"/><Relationship Id="rId6"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drive.google.com/file/d/1YS2NcyV1zRFDIhpRtADdsCCTEJndmLvb/view" TargetMode="External"/><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6.jpg"/><Relationship Id="rId5" Type="http://schemas.openxmlformats.org/officeDocument/2006/relationships/image" Target="../media/image53.png"/><Relationship Id="rId6" Type="http://schemas.openxmlformats.org/officeDocument/2006/relationships/hyperlink" Target="http://drive.google.com/file/d/1P2WBwZfBpQBchEAdMBm08qGqWJ4JtZcB/view" TargetMode="External"/><Relationship Id="rId7"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26.jpg"/><Relationship Id="rId6" Type="http://schemas.openxmlformats.org/officeDocument/2006/relationships/hyperlink" Target="http://drive.google.com/file/d/1PZScOU-bgrtHg3TQpKXRAQPMbLRYLOzF/view" TargetMode="External"/><Relationship Id="rId7"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6.jpg"/><Relationship Id="rId7" Type="http://schemas.openxmlformats.org/officeDocument/2006/relationships/hyperlink" Target="http://drive.google.com/file/d/1PL_x4qj-205gx1iGfh9bVZOIUFCmNyAC/view" TargetMode="External"/><Relationship Id="rId8"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26.jpg"/><Relationship Id="rId6" Type="http://schemas.openxmlformats.org/officeDocument/2006/relationships/hyperlink" Target="http://drive.google.com/file/d/1PHoprX8S60RzvIjsKqRHnHBeEm_Q_qyZ/view" TargetMode="External"/><Relationship Id="rId7"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6.jpg"/><Relationship Id="rId6" Type="http://schemas.openxmlformats.org/officeDocument/2006/relationships/hyperlink" Target="http://drive.google.com/file/d/1PDStNnZaxlerx6pi5NjeUYguuiaoKiNY/view" TargetMode="External"/><Relationship Id="rId7"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3.png"/><Relationship Id="rId9" Type="http://schemas.openxmlformats.org/officeDocument/2006/relationships/image" Target="../media/image1.png"/><Relationship Id="rId5" Type="http://schemas.openxmlformats.org/officeDocument/2006/relationships/hyperlink" Target="http://drive.google.com/file/d/1ECc8bZZH6dvp3R7PC9-H6jTB09GGt5N6/view" TargetMode="External"/><Relationship Id="rId6" Type="http://schemas.openxmlformats.org/officeDocument/2006/relationships/image" Target="../media/image17.jpg"/><Relationship Id="rId7" Type="http://schemas.openxmlformats.org/officeDocument/2006/relationships/image" Target="../media/image26.jpg"/><Relationship Id="rId8" Type="http://schemas.openxmlformats.org/officeDocument/2006/relationships/hyperlink" Target="http://drive.google.com/file/d/1P8MNAn_lRNqJUxxzjI2KnldihK9BQHLI/vie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26.jpg"/><Relationship Id="rId5" Type="http://schemas.openxmlformats.org/officeDocument/2006/relationships/hyperlink" Target="http://drive.google.com/file/d/1P5mshdawdupnKVCKKrqEKMk--OmxF2Mj/view" TargetMode="External"/><Relationship Id="rId6"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2.jpg"/><Relationship Id="rId5" Type="http://schemas.openxmlformats.org/officeDocument/2006/relationships/image" Target="../media/image28.jpg"/><Relationship Id="rId6" Type="http://schemas.openxmlformats.org/officeDocument/2006/relationships/hyperlink" Target="http://drive.google.com/file/d/1W2xlqnKOQxdxp8AUqR4xRwpzYihk8LPx/view" TargetMode="External"/><Relationship Id="rId7" Type="http://schemas.openxmlformats.org/officeDocument/2006/relationships/image" Target="../media/image1.png"/><Relationship Id="rId8"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25.jpg"/><Relationship Id="rId5" Type="http://schemas.openxmlformats.org/officeDocument/2006/relationships/image" Target="../media/image27.jpg"/><Relationship Id="rId6" Type="http://schemas.openxmlformats.org/officeDocument/2006/relationships/hyperlink" Target="http://drive.google.com/file/d/1W5npDl0lp-a9GAC_8GOz_3tHhdxYoBTT/view" TargetMode="External"/><Relationship Id="rId7" Type="http://schemas.openxmlformats.org/officeDocument/2006/relationships/image" Target="../media/image1.png"/><Relationship Id="rId8"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29.jpg"/><Relationship Id="rId5" Type="http://schemas.openxmlformats.org/officeDocument/2006/relationships/image" Target="../media/image32.jpg"/><Relationship Id="rId6" Type="http://schemas.openxmlformats.org/officeDocument/2006/relationships/hyperlink" Target="http://drive.google.com/file/d/1W6jDreNj_W12DtX3tAIaqXGJ99e4RP0-/view" TargetMode="External"/><Relationship Id="rId7" Type="http://schemas.openxmlformats.org/officeDocument/2006/relationships/image" Target="../media/image1.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drive.google.com/file/d/1URjRdw2IR77RaPEF5n-ecpDz8sckL1-c/view" TargetMode="External"/><Relationship Id="rId5" Type="http://schemas.openxmlformats.org/officeDocument/2006/relationships/image" Target="../media/image1.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41.png"/><Relationship Id="rId6" Type="http://schemas.openxmlformats.org/officeDocument/2006/relationships/hyperlink" Target="http://drive.google.com/file/d/1MHATrsex2MGHeEsHQ-wMPrt-FHtPdGnC/view" TargetMode="External"/><Relationship Id="rId7" Type="http://schemas.openxmlformats.org/officeDocument/2006/relationships/image" Target="../media/image1.png"/><Relationship Id="rId8"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hyperlink" Target="http://drive.google.com/file/d/1blx6BmzxvdJvJUGOm8IcjVG_iFUb2k_t/view" TargetMode="External"/><Relationship Id="rId6" Type="http://schemas.openxmlformats.org/officeDocument/2006/relationships/image" Target="../media/image1.png"/><Relationship Id="rId7" Type="http://schemas.openxmlformats.org/officeDocument/2006/relationships/image" Target="../media/image5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52.jpg"/><Relationship Id="rId6" Type="http://schemas.openxmlformats.org/officeDocument/2006/relationships/hyperlink" Target="http://drive.google.com/file/d/1GBX1iliwtfxfmkFsqVghHFKi0aA-6_gY/view" TargetMode="External"/><Relationship Id="rId7"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52.jpg"/><Relationship Id="rId7" Type="http://schemas.openxmlformats.org/officeDocument/2006/relationships/hyperlink" Target="http://drive.google.com/file/d/1lTnQH64ljq0QurtPOD5qQbia_YDPkvhv/view" TargetMode="External"/><Relationship Id="rId8"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39.png"/><Relationship Id="rId5" Type="http://schemas.openxmlformats.org/officeDocument/2006/relationships/image" Target="../media/image52.jpg"/><Relationship Id="rId6" Type="http://schemas.openxmlformats.org/officeDocument/2006/relationships/hyperlink" Target="http://drive.google.com/file/d/1gIytfikKw8cHnHXRmYHHxkXiazgRlLo0/view" TargetMode="External"/><Relationship Id="rId7"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52.jpg"/><Relationship Id="rId6" Type="http://schemas.openxmlformats.org/officeDocument/2006/relationships/hyperlink" Target="http://drive.google.com/file/d/1Or_9s0xlVc75HDWW5ppawP-LwLUXlZk6/view" TargetMode="External"/><Relationship Id="rId7"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52.jpg"/><Relationship Id="rId7" Type="http://schemas.openxmlformats.org/officeDocument/2006/relationships/hyperlink" Target="http://drive.google.com/file/d/1fnL1QLMtYt1XKc1OHNGFvREJ_5tbBJu2/view" TargetMode="External"/><Relationship Id="rId8"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52.jpg"/><Relationship Id="rId6" Type="http://schemas.openxmlformats.org/officeDocument/2006/relationships/hyperlink" Target="http://drive.google.com/file/d/14yyVoo55wrtinStIBtsigmNWUwjc53rm/view" TargetMode="External"/><Relationship Id="rId7"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52.jpg"/><Relationship Id="rId7" Type="http://schemas.openxmlformats.org/officeDocument/2006/relationships/hyperlink" Target="http://drive.google.com/file/d/1nl-s7LXB9iZK4fCrCqNB_P51AoWsYY5j/view" TargetMode="External"/><Relationship Id="rId8"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44.png"/><Relationship Id="rId5" Type="http://schemas.openxmlformats.org/officeDocument/2006/relationships/image" Target="../media/image52.jpg"/><Relationship Id="rId6" Type="http://schemas.openxmlformats.org/officeDocument/2006/relationships/hyperlink" Target="http://drive.google.com/file/d/1w09ZL2ZdoYV_wc-_RJNLxryFHV-YZT_7/view" TargetMode="External"/><Relationship Id="rId7"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drive.google.com/file/d/1UdnRnGMkTs8sZvqQd-5b9rwrzlZiS8JO/view" TargetMode="External"/><Relationship Id="rId5" Type="http://schemas.openxmlformats.org/officeDocument/2006/relationships/image" Target="../media/image1.png"/><Relationship Id="rId6"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hyperlink" Target="http://drive.google.com/file/d/1WMW2e38_ld9D3QeqTgws53BppOuX0JFz/view" TargetMode="External"/><Relationship Id="rId5" Type="http://schemas.openxmlformats.org/officeDocument/2006/relationships/image" Target="../media/image1.png"/><Relationship Id="rId6"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hyperlink" Target="http://drive.google.com/file/d/1WPzGYndXAfmGkxpNWDBYJU8C8BjB-e82/view" TargetMode="External"/><Relationship Id="rId6" Type="http://schemas.openxmlformats.org/officeDocument/2006/relationships/image" Target="../media/image1.png"/><Relationship Id="rId7"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hyperlink" Target="http://drive.google.com/file/d/1WimEZbMWXNFtNSAwK1S39AtwRRWKwAhu/view" TargetMode="External"/><Relationship Id="rId7" Type="http://schemas.openxmlformats.org/officeDocument/2006/relationships/image" Target="../media/image1.png"/><Relationship Id="rId8"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48.png"/><Relationship Id="rId5" Type="http://schemas.openxmlformats.org/officeDocument/2006/relationships/hyperlink" Target="http://drive.google.com/file/d/1W7bp-gcFYNANLa118GGf9nvrdjXvI7qn/view" TargetMode="External"/><Relationship Id="rId6" Type="http://schemas.openxmlformats.org/officeDocument/2006/relationships/image" Target="../media/image1.png"/><Relationship Id="rId7"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50.jpg"/><Relationship Id="rId5" Type="http://schemas.openxmlformats.org/officeDocument/2006/relationships/hyperlink" Target="http://drive.google.com/file/d/1WBDhD8iDUy4Grj1nvXMoTb6pHbvCP-4g/view" TargetMode="External"/><Relationship Id="rId6" Type="http://schemas.openxmlformats.org/officeDocument/2006/relationships/image" Target="../media/image1.png"/><Relationship Id="rId7"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51.png"/><Relationship Id="rId5" Type="http://schemas.openxmlformats.org/officeDocument/2006/relationships/hyperlink" Target="http://drive.google.com/file/d/1WF8pgG2XZKMgN7kwcC5w2nnDlD5H-gf3/view" TargetMode="External"/><Relationship Id="rId6" Type="http://schemas.openxmlformats.org/officeDocument/2006/relationships/image" Target="../media/image1.png"/><Relationship Id="rId7"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hyperlink" Target="http://drive.google.com/file/d/1PhRYQIq83J3W_4FxaHQ75j9JWn5xmotk/view" TargetMode="External"/><Relationship Id="rId6" Type="http://schemas.openxmlformats.org/officeDocument/2006/relationships/image" Target="../media/image1.png"/><Relationship Id="rId7" Type="http://schemas.openxmlformats.org/officeDocument/2006/relationships/image" Target="../media/image2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drive.google.com/file/d/1EVxikckv1NCkWV_mO23aiQNv88ldmmJm/view" TargetMode="External"/><Relationship Id="rId6"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hyperlink" Target="http://drive.google.com/file/d/1P4j5DQTO_53J1md6yr7Il4aqfqaQfIyr/view" TargetMode="External"/><Relationship Id="rId5" Type="http://schemas.openxmlformats.org/officeDocument/2006/relationships/image" Target="../media/image1.png"/><Relationship Id="rId6" Type="http://schemas.openxmlformats.org/officeDocument/2006/relationships/image" Target="../media/image2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hyperlink" Target="http://drive.google.com/file/d/1tauyrwszIU0jNWMb35k91ki4jsl-J2Az/view" TargetMode="External"/><Relationship Id="rId5" Type="http://schemas.openxmlformats.org/officeDocument/2006/relationships/image" Target="../media/image1.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drive.google.com/file/d/1ULmYI7FzlKDDz0lstWsvM3iIH-P55tIW/view" TargetMode="External"/><Relationship Id="rId5" Type="http://schemas.openxmlformats.org/officeDocument/2006/relationships/image" Target="../media/image1.png"/><Relationship Id="rId6"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52.jpg"/><Relationship Id="rId5" Type="http://schemas.openxmlformats.org/officeDocument/2006/relationships/hyperlink" Target="http://drive.google.com/file/d/1NRZ3Rod-LwoXNoMk9o2LO1UrkjvvFU0s/view" TargetMode="External"/><Relationship Id="rId6"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hyperlink" Target="http://drive.google.com/file/d/1WPzJS9kBM9VI1m6xrmm34m-nI5iDJy6v/view" TargetMode="External"/><Relationship Id="rId5" Type="http://schemas.openxmlformats.org/officeDocument/2006/relationships/image" Target="../media/image1.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hyperlink" Target="http://drive.google.com/file/d/1Uj46M-YeajdiqTgQ8ZgIYdKux78w3aDY/view" TargetMode="External"/><Relationship Id="rId6" Type="http://schemas.openxmlformats.org/officeDocument/2006/relationships/image" Target="../media/image1.png"/><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drive.google.com/file/d/1Vxo8vtM2DzK8gsNRclf6-wEn68YVyuj9/view" TargetMode="External"/><Relationship Id="rId5" Type="http://schemas.openxmlformats.org/officeDocument/2006/relationships/image" Target="../media/image1.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drive.google.com/file/d/1Vk3UjpzPCFzW-GoX6svvecB1i_Spfq_X/view" TargetMode="External"/><Relationship Id="rId5" Type="http://schemas.openxmlformats.org/officeDocument/2006/relationships/image" Target="../media/image1.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drive.google.com/file/d/1VzWttyvupp1X-HQp2cJ0tpKH9jnU07Mh/view" TargetMode="External"/><Relationship Id="rId5" Type="http://schemas.openxmlformats.org/officeDocument/2006/relationships/image" Target="../media/image1.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99" name="Shape 99"/>
        <p:cNvGrpSpPr/>
        <p:nvPr/>
      </p:nvGrpSpPr>
      <p:grpSpPr>
        <a:xfrm>
          <a:off x="0" y="0"/>
          <a:ext cx="0" cy="0"/>
          <a:chOff x="0" y="0"/>
          <a:chExt cx="0" cy="0"/>
        </a:xfrm>
      </p:grpSpPr>
      <p:sp>
        <p:nvSpPr>
          <p:cNvPr id="100" name="Google Shape;100;p21"/>
          <p:cNvSpPr txBox="1"/>
          <p:nvPr>
            <p:ph type="ctrTitle"/>
          </p:nvPr>
        </p:nvSpPr>
        <p:spPr>
          <a:xfrm>
            <a:off x="215400" y="1151250"/>
            <a:ext cx="8713200" cy="102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chemeClr val="dk1"/>
                </a:solidFill>
              </a:rPr>
              <a:t>Environmental Surveying Platform - ESP</a:t>
            </a:r>
            <a:endParaRPr sz="6000">
              <a:solidFill>
                <a:schemeClr val="dk1"/>
              </a:solidFill>
            </a:endParaRPr>
          </a:p>
        </p:txBody>
      </p:sp>
      <p:sp>
        <p:nvSpPr>
          <p:cNvPr id="101" name="Google Shape;101;p21"/>
          <p:cNvSpPr txBox="1"/>
          <p:nvPr>
            <p:ph idx="1" type="subTitle"/>
          </p:nvPr>
        </p:nvSpPr>
        <p:spPr>
          <a:xfrm>
            <a:off x="3117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440"/>
              <a:buNone/>
            </a:pPr>
            <a:r>
              <a:rPr lang="en" sz="2100"/>
              <a:t>Group 12</a:t>
            </a:r>
            <a:endParaRPr sz="2100"/>
          </a:p>
          <a:p>
            <a:pPr indent="0" lvl="0" marL="0" rtl="0" algn="ctr">
              <a:spcBef>
                <a:spcPts val="0"/>
              </a:spcBef>
              <a:spcAft>
                <a:spcPts val="0"/>
              </a:spcAft>
              <a:buSzPts val="440"/>
              <a:buNone/>
            </a:pPr>
            <a:r>
              <a:rPr lang="en" sz="2100"/>
              <a:t>Devon Wilkerson - CpE</a:t>
            </a:r>
            <a:endParaRPr sz="2100"/>
          </a:p>
          <a:p>
            <a:pPr indent="0" lvl="0" marL="0" rtl="0" algn="ctr">
              <a:spcBef>
                <a:spcPts val="0"/>
              </a:spcBef>
              <a:spcAft>
                <a:spcPts val="0"/>
              </a:spcAft>
              <a:buSzPts val="440"/>
              <a:buNone/>
            </a:pPr>
            <a:r>
              <a:rPr lang="en" sz="2100"/>
              <a:t>Sergio Gonzalez - CpE</a:t>
            </a:r>
            <a:endParaRPr sz="2100"/>
          </a:p>
          <a:p>
            <a:pPr indent="0" lvl="0" marL="0" rtl="0" algn="ctr">
              <a:spcBef>
                <a:spcPts val="0"/>
              </a:spcBef>
              <a:spcAft>
                <a:spcPts val="0"/>
              </a:spcAft>
              <a:buSzPts val="440"/>
              <a:buNone/>
            </a:pPr>
            <a:r>
              <a:rPr lang="en" sz="2100"/>
              <a:t>Kris Choudhury - CpE</a:t>
            </a:r>
            <a:endParaRPr sz="2100"/>
          </a:p>
          <a:p>
            <a:pPr indent="0" lvl="0" marL="0" rtl="0" algn="ctr">
              <a:spcBef>
                <a:spcPts val="0"/>
              </a:spcBef>
              <a:spcAft>
                <a:spcPts val="0"/>
              </a:spcAft>
              <a:buSzPts val="440"/>
              <a:buNone/>
            </a:pPr>
            <a:r>
              <a:rPr lang="en" sz="2100"/>
              <a:t>Benjamin Goerdt - EE</a:t>
            </a:r>
            <a:endParaRPr sz="2100"/>
          </a:p>
        </p:txBody>
      </p:sp>
      <p:pic>
        <p:nvPicPr>
          <p:cNvPr id="102" name="Google Shape;102;p21" title="Intro Audio.mp3">
            <a:hlinkClick r:id="rId3"/>
          </p:cNvPr>
          <p:cNvPicPr preferRelativeResize="0"/>
          <p:nvPr/>
        </p:nvPicPr>
        <p:blipFill>
          <a:blip r:embed="rId4">
            <a:alphaModFix/>
          </a:blip>
          <a:stretch>
            <a:fillRect/>
          </a:stretch>
        </p:blipFill>
        <p:spPr>
          <a:xfrm>
            <a:off x="152400" y="312045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99" name="Shape 199"/>
        <p:cNvGrpSpPr/>
        <p:nvPr/>
      </p:nvGrpSpPr>
      <p:grpSpPr>
        <a:xfrm>
          <a:off x="0" y="0"/>
          <a:ext cx="0" cy="0"/>
          <a:chOff x="0" y="0"/>
          <a:chExt cx="0" cy="0"/>
        </a:xfrm>
      </p:grpSpPr>
      <p:sp>
        <p:nvSpPr>
          <p:cNvPr id="200" name="Google Shape;200;p30"/>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01" name="Google Shape;201;p30"/>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02" name="Google Shape;202;p30"/>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Vehicle (Power Wheels)</a:t>
            </a:r>
            <a:endParaRPr>
              <a:latin typeface="Helvetica Neue"/>
              <a:ea typeface="Helvetica Neue"/>
              <a:cs typeface="Helvetica Neue"/>
              <a:sym typeface="Helvetica Neue"/>
            </a:endParaRPr>
          </a:p>
        </p:txBody>
      </p:sp>
      <p:sp>
        <p:nvSpPr>
          <p:cNvPr id="203" name="Google Shape;203;p30"/>
          <p:cNvSpPr txBox="1"/>
          <p:nvPr/>
        </p:nvSpPr>
        <p:spPr>
          <a:xfrm>
            <a:off x="257175" y="636500"/>
            <a:ext cx="6416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12V Battery operated power wheels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Includes a remote control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Electronic steering capability</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Replaceable battery</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Room for motor upgrade</a:t>
            </a:r>
            <a:endParaRPr>
              <a:latin typeface="Helvetica Neue"/>
              <a:ea typeface="Helvetica Neue"/>
              <a:cs typeface="Helvetica Neue"/>
              <a:sym typeface="Helvetica Neue"/>
            </a:endParaRPr>
          </a:p>
        </p:txBody>
      </p:sp>
      <p:pic>
        <p:nvPicPr>
          <p:cNvPr id="204" name="Google Shape;204;p30"/>
          <p:cNvPicPr preferRelativeResize="0"/>
          <p:nvPr/>
        </p:nvPicPr>
        <p:blipFill>
          <a:blip r:embed="rId4">
            <a:alphaModFix/>
          </a:blip>
          <a:stretch>
            <a:fillRect/>
          </a:stretch>
        </p:blipFill>
        <p:spPr>
          <a:xfrm>
            <a:off x="4705084" y="1351400"/>
            <a:ext cx="2972115" cy="2524300"/>
          </a:xfrm>
          <a:prstGeom prst="rect">
            <a:avLst/>
          </a:prstGeom>
          <a:noFill/>
          <a:ln>
            <a:noFill/>
          </a:ln>
        </p:spPr>
      </p:pic>
      <p:pic>
        <p:nvPicPr>
          <p:cNvPr id="205" name="Google Shape;205;p30" title="Chassis.mp3">
            <a:hlinkClick r:id="rId5"/>
          </p:cNvPr>
          <p:cNvPicPr preferRelativeResize="0"/>
          <p:nvPr/>
        </p:nvPicPr>
        <p:blipFill>
          <a:blip r:embed="rId6">
            <a:alphaModFix/>
          </a:blip>
          <a:stretch>
            <a:fillRect/>
          </a:stretch>
        </p:blipFill>
        <p:spPr>
          <a:xfrm>
            <a:off x="152400" y="2912900"/>
            <a:ext cx="457200" cy="457200"/>
          </a:xfrm>
          <a:prstGeom prst="rect">
            <a:avLst/>
          </a:prstGeom>
          <a:noFill/>
          <a:ln>
            <a:noFill/>
          </a:ln>
        </p:spPr>
      </p:pic>
      <p:pic>
        <p:nvPicPr>
          <p:cNvPr id="206" name="Google Shape;206;p30"/>
          <p:cNvPicPr preferRelativeResize="0"/>
          <p:nvPr/>
        </p:nvPicPr>
        <p:blipFill>
          <a:blip r:embed="rId7">
            <a:alphaModFix/>
          </a:blip>
          <a:stretch>
            <a:fillRect/>
          </a:stretch>
        </p:blipFill>
        <p:spPr>
          <a:xfrm>
            <a:off x="0" y="4096400"/>
            <a:ext cx="673789" cy="104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11" name="Shape 211"/>
        <p:cNvGrpSpPr/>
        <p:nvPr/>
      </p:nvGrpSpPr>
      <p:grpSpPr>
        <a:xfrm>
          <a:off x="0" y="0"/>
          <a:ext cx="0" cy="0"/>
          <a:chOff x="0" y="0"/>
          <a:chExt cx="0" cy="0"/>
        </a:xfrm>
      </p:grpSpPr>
      <p:sp>
        <p:nvSpPr>
          <p:cNvPr id="212" name="Google Shape;212;p31"/>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13" name="Google Shape;213;p31"/>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14" name="Google Shape;214;p31"/>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Interface (Monitor)</a:t>
            </a:r>
            <a:endParaRPr>
              <a:latin typeface="Helvetica Neue"/>
              <a:ea typeface="Helvetica Neue"/>
              <a:cs typeface="Helvetica Neue"/>
              <a:sym typeface="Helvetica Neue"/>
            </a:endParaRPr>
          </a:p>
        </p:txBody>
      </p:sp>
      <p:sp>
        <p:nvSpPr>
          <p:cNvPr id="215" name="Google Shape;215;p31"/>
          <p:cNvSpPr txBox="1"/>
          <p:nvPr/>
        </p:nvSpPr>
        <p:spPr>
          <a:xfrm>
            <a:off x="257175" y="636500"/>
            <a:ext cx="6416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The interface we are using is a Raspberry Pi 7” LCD touchscreen display. The screen will be displaying our node-red UI and allow for the user to interact with it to send GPS coordinates for the vehicle to navigate to, as well as display environmental information.</a:t>
            </a:r>
            <a:endParaRPr>
              <a:latin typeface="Helvetica Neue"/>
              <a:ea typeface="Helvetica Neue"/>
              <a:cs typeface="Helvetica Neue"/>
              <a:sym typeface="Helvetica Neue"/>
            </a:endParaRPr>
          </a:p>
        </p:txBody>
      </p:sp>
      <p:pic>
        <p:nvPicPr>
          <p:cNvPr id="216" name="Google Shape;216;p31"/>
          <p:cNvPicPr preferRelativeResize="0"/>
          <p:nvPr/>
        </p:nvPicPr>
        <p:blipFill>
          <a:blip r:embed="rId4">
            <a:alphaModFix/>
          </a:blip>
          <a:stretch>
            <a:fillRect/>
          </a:stretch>
        </p:blipFill>
        <p:spPr>
          <a:xfrm>
            <a:off x="1355125" y="1840425"/>
            <a:ext cx="2920849" cy="2920849"/>
          </a:xfrm>
          <a:prstGeom prst="rect">
            <a:avLst/>
          </a:prstGeom>
          <a:noFill/>
          <a:ln>
            <a:noFill/>
          </a:ln>
        </p:spPr>
      </p:pic>
      <p:pic>
        <p:nvPicPr>
          <p:cNvPr id="217" name="Google Shape;217;p31"/>
          <p:cNvPicPr preferRelativeResize="0"/>
          <p:nvPr/>
        </p:nvPicPr>
        <p:blipFill>
          <a:blip r:embed="rId5">
            <a:alphaModFix/>
          </a:blip>
          <a:stretch>
            <a:fillRect/>
          </a:stretch>
        </p:blipFill>
        <p:spPr>
          <a:xfrm>
            <a:off x="-1" y="4096400"/>
            <a:ext cx="872025" cy="1047101"/>
          </a:xfrm>
          <a:prstGeom prst="rect">
            <a:avLst/>
          </a:prstGeom>
          <a:noFill/>
          <a:ln>
            <a:noFill/>
          </a:ln>
        </p:spPr>
      </p:pic>
      <p:pic>
        <p:nvPicPr>
          <p:cNvPr id="218" name="Google Shape;218;p31" title="Touchscreen Updated.mp3">
            <a:hlinkClick r:id="rId6"/>
          </p:cNvPr>
          <p:cNvPicPr preferRelativeResize="0"/>
          <p:nvPr/>
        </p:nvPicPr>
        <p:blipFill>
          <a:blip r:embed="rId7">
            <a:alphaModFix/>
          </a:blip>
          <a:stretch>
            <a:fillRect/>
          </a:stretch>
        </p:blipFill>
        <p:spPr>
          <a:xfrm>
            <a:off x="6673574" y="2343150"/>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23" name="Shape 223"/>
        <p:cNvGrpSpPr/>
        <p:nvPr/>
      </p:nvGrpSpPr>
      <p:grpSpPr>
        <a:xfrm>
          <a:off x="0" y="0"/>
          <a:ext cx="0" cy="0"/>
          <a:chOff x="0" y="0"/>
          <a:chExt cx="0" cy="0"/>
        </a:xfrm>
      </p:grpSpPr>
      <p:sp>
        <p:nvSpPr>
          <p:cNvPr id="224" name="Google Shape;224;p32"/>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25" name="Google Shape;225;p32"/>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26" name="Google Shape;226;p32"/>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UI</a:t>
            </a:r>
            <a:endParaRPr>
              <a:latin typeface="Helvetica Neue"/>
              <a:ea typeface="Helvetica Neue"/>
              <a:cs typeface="Helvetica Neue"/>
              <a:sym typeface="Helvetica Neue"/>
            </a:endParaRPr>
          </a:p>
        </p:txBody>
      </p:sp>
      <p:sp>
        <p:nvSpPr>
          <p:cNvPr id="227" name="Google Shape;227;p32"/>
          <p:cNvSpPr txBox="1"/>
          <p:nvPr/>
        </p:nvSpPr>
        <p:spPr>
          <a:xfrm>
            <a:off x="257175" y="636500"/>
            <a:ext cx="6416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The UI displays the sensor information such as temperature, oxygen, and many more. The UI was created using Node-Red which is hosted on a Raspberry Pi that receives sensor information via I2C communication and displays the corresponding info to visual components.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The UI also has</a:t>
            </a:r>
            <a:r>
              <a:rPr lang="en">
                <a:latin typeface="Helvetica Neue"/>
                <a:ea typeface="Helvetica Neue"/>
                <a:cs typeface="Helvetica Neue"/>
                <a:sym typeface="Helvetica Neue"/>
              </a:rPr>
              <a:t> GPS functionality with a map component lets you add waypoints to travel to</a:t>
            </a:r>
            <a:r>
              <a:rPr lang="en">
                <a:latin typeface="Helvetica Neue"/>
                <a:ea typeface="Helvetica Neue"/>
                <a:cs typeface="Helvetica Neue"/>
                <a:sym typeface="Helvetica Neue"/>
              </a:rPr>
              <a:t>. Waypoints that are added are then sent out via serial port to our Jetson Nano to use in ROS.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28" name="Google Shape;228;p32"/>
          <p:cNvPicPr preferRelativeResize="0"/>
          <p:nvPr/>
        </p:nvPicPr>
        <p:blipFill>
          <a:blip r:embed="rId4">
            <a:alphaModFix/>
          </a:blip>
          <a:stretch>
            <a:fillRect/>
          </a:stretch>
        </p:blipFill>
        <p:spPr>
          <a:xfrm>
            <a:off x="2008500" y="3056380"/>
            <a:ext cx="2913750" cy="1638975"/>
          </a:xfrm>
          <a:prstGeom prst="rect">
            <a:avLst/>
          </a:prstGeom>
          <a:noFill/>
          <a:ln>
            <a:noFill/>
          </a:ln>
        </p:spPr>
      </p:pic>
      <p:pic>
        <p:nvPicPr>
          <p:cNvPr id="229" name="Google Shape;229;p32" title="Node-Red.mp3">
            <a:hlinkClick r:id="rId5"/>
          </p:cNvPr>
          <p:cNvPicPr preferRelativeResize="0"/>
          <p:nvPr/>
        </p:nvPicPr>
        <p:blipFill>
          <a:blip r:embed="rId6">
            <a:alphaModFix/>
          </a:blip>
          <a:stretch>
            <a:fillRect/>
          </a:stretch>
        </p:blipFill>
        <p:spPr>
          <a:xfrm>
            <a:off x="7513025" y="3266650"/>
            <a:ext cx="457200" cy="457200"/>
          </a:xfrm>
          <a:prstGeom prst="rect">
            <a:avLst/>
          </a:prstGeom>
          <a:noFill/>
          <a:ln>
            <a:noFill/>
          </a:ln>
        </p:spPr>
      </p:pic>
      <p:pic>
        <p:nvPicPr>
          <p:cNvPr id="230" name="Google Shape;230;p32"/>
          <p:cNvPicPr preferRelativeResize="0"/>
          <p:nvPr/>
        </p:nvPicPr>
        <p:blipFill>
          <a:blip r:embed="rId7">
            <a:alphaModFix/>
          </a:blip>
          <a:stretch>
            <a:fillRect/>
          </a:stretch>
        </p:blipFill>
        <p:spPr>
          <a:xfrm>
            <a:off x="-1" y="4096400"/>
            <a:ext cx="872025" cy="1047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lin ang="5400012" scaled="0"/>
        </a:gradFill>
      </p:bgPr>
    </p:bg>
    <p:spTree>
      <p:nvGrpSpPr>
        <p:cNvPr id="234" name="Shape 234"/>
        <p:cNvGrpSpPr/>
        <p:nvPr/>
      </p:nvGrpSpPr>
      <p:grpSpPr>
        <a:xfrm>
          <a:off x="0" y="0"/>
          <a:ext cx="0" cy="0"/>
          <a:chOff x="0" y="0"/>
          <a:chExt cx="0" cy="0"/>
        </a:xfrm>
      </p:grpSpPr>
      <p:sp>
        <p:nvSpPr>
          <p:cNvPr id="235" name="Google Shape;235;p33"/>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36" name="Google Shape;236;p33"/>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237" name="Google Shape;237;p33"/>
          <p:cNvPicPr preferRelativeResize="0"/>
          <p:nvPr/>
        </p:nvPicPr>
        <p:blipFill>
          <a:blip r:embed="rId4">
            <a:alphaModFix/>
          </a:blip>
          <a:stretch>
            <a:fillRect/>
          </a:stretch>
        </p:blipFill>
        <p:spPr>
          <a:xfrm>
            <a:off x="363025" y="0"/>
            <a:ext cx="8101958" cy="4918500"/>
          </a:xfrm>
          <a:prstGeom prst="rect">
            <a:avLst/>
          </a:prstGeom>
          <a:noFill/>
          <a:ln>
            <a:noFill/>
          </a:ln>
        </p:spPr>
      </p:pic>
      <p:pic>
        <p:nvPicPr>
          <p:cNvPr id="238" name="Google Shape;238;p33" title="UI Screenshot.mp3">
            <a:hlinkClick r:id="rId5"/>
          </p:cNvPr>
          <p:cNvPicPr preferRelativeResize="0"/>
          <p:nvPr/>
        </p:nvPicPr>
        <p:blipFill>
          <a:blip r:embed="rId6">
            <a:alphaModFix/>
          </a:blip>
          <a:stretch>
            <a:fillRect/>
          </a:stretch>
        </p:blipFill>
        <p:spPr>
          <a:xfrm>
            <a:off x="8617383" y="152400"/>
            <a:ext cx="374217" cy="374217"/>
          </a:xfrm>
          <a:prstGeom prst="rect">
            <a:avLst/>
          </a:prstGeom>
          <a:noFill/>
          <a:ln>
            <a:noFill/>
          </a:ln>
        </p:spPr>
      </p:pic>
      <p:pic>
        <p:nvPicPr>
          <p:cNvPr id="239" name="Google Shape;239;p33"/>
          <p:cNvPicPr preferRelativeResize="0"/>
          <p:nvPr/>
        </p:nvPicPr>
        <p:blipFill>
          <a:blip r:embed="rId7">
            <a:alphaModFix/>
          </a:blip>
          <a:stretch>
            <a:fillRect/>
          </a:stretch>
        </p:blipFill>
        <p:spPr>
          <a:xfrm>
            <a:off x="-1" y="4096400"/>
            <a:ext cx="872025" cy="1047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43" name="Shape 243"/>
        <p:cNvGrpSpPr/>
        <p:nvPr/>
      </p:nvGrpSpPr>
      <p:grpSpPr>
        <a:xfrm>
          <a:off x="0" y="0"/>
          <a:ext cx="0" cy="0"/>
          <a:chOff x="0" y="0"/>
          <a:chExt cx="0" cy="0"/>
        </a:xfrm>
      </p:grpSpPr>
      <p:pic>
        <p:nvPicPr>
          <p:cNvPr id="244" name="Google Shape;244;p34"/>
          <p:cNvPicPr preferRelativeResize="0"/>
          <p:nvPr/>
        </p:nvPicPr>
        <p:blipFill>
          <a:blip r:embed="rId3">
            <a:alphaModFix/>
          </a:blip>
          <a:stretch>
            <a:fillRect/>
          </a:stretch>
        </p:blipFill>
        <p:spPr>
          <a:xfrm>
            <a:off x="0" y="-19250"/>
            <a:ext cx="9110425" cy="5181975"/>
          </a:xfrm>
          <a:prstGeom prst="rect">
            <a:avLst/>
          </a:prstGeom>
          <a:noFill/>
          <a:ln>
            <a:noFill/>
          </a:ln>
        </p:spPr>
      </p:pic>
      <p:pic>
        <p:nvPicPr>
          <p:cNvPr id="245" name="Google Shape;245;p34" title="Map Screenshot.mp3">
            <a:hlinkClick r:id="rId4"/>
          </p:cNvPr>
          <p:cNvPicPr preferRelativeResize="0"/>
          <p:nvPr/>
        </p:nvPicPr>
        <p:blipFill>
          <a:blip r:embed="rId5">
            <a:alphaModFix/>
          </a:blip>
          <a:stretch>
            <a:fillRect/>
          </a:stretch>
        </p:blipFill>
        <p:spPr>
          <a:xfrm>
            <a:off x="7256800" y="1172350"/>
            <a:ext cx="457200" cy="457200"/>
          </a:xfrm>
          <a:prstGeom prst="rect">
            <a:avLst/>
          </a:prstGeom>
          <a:noFill/>
          <a:ln>
            <a:noFill/>
          </a:ln>
        </p:spPr>
      </p:pic>
      <p:pic>
        <p:nvPicPr>
          <p:cNvPr id="246" name="Google Shape;246;p34"/>
          <p:cNvPicPr preferRelativeResize="0"/>
          <p:nvPr/>
        </p:nvPicPr>
        <p:blipFill>
          <a:blip r:embed="rId6">
            <a:alphaModFix/>
          </a:blip>
          <a:stretch>
            <a:fillRect/>
          </a:stretch>
        </p:blipFill>
        <p:spPr>
          <a:xfrm>
            <a:off x="-1" y="4096400"/>
            <a:ext cx="872025" cy="1047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lin ang="5400012" scaled="0"/>
        </a:gradFill>
      </p:bgPr>
    </p:bg>
    <p:spTree>
      <p:nvGrpSpPr>
        <p:cNvPr id="250" name="Shape 250"/>
        <p:cNvGrpSpPr/>
        <p:nvPr/>
      </p:nvGrpSpPr>
      <p:grpSpPr>
        <a:xfrm>
          <a:off x="0" y="0"/>
          <a:ext cx="0" cy="0"/>
          <a:chOff x="0" y="0"/>
          <a:chExt cx="0" cy="0"/>
        </a:xfrm>
      </p:grpSpPr>
      <p:sp>
        <p:nvSpPr>
          <p:cNvPr id="251" name="Google Shape;251;p35"/>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52" name="Google Shape;252;p35"/>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53" name="Google Shape;253;p35"/>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UI Locking</a:t>
            </a:r>
            <a:endParaRPr>
              <a:latin typeface="Helvetica Neue"/>
              <a:ea typeface="Helvetica Neue"/>
              <a:cs typeface="Helvetica Neue"/>
              <a:sym typeface="Helvetica Neue"/>
            </a:endParaRPr>
          </a:p>
        </p:txBody>
      </p:sp>
      <p:sp>
        <p:nvSpPr>
          <p:cNvPr id="254" name="Google Shape;254;p35"/>
          <p:cNvSpPr txBox="1"/>
          <p:nvPr/>
        </p:nvSpPr>
        <p:spPr>
          <a:xfrm>
            <a:off x="257175" y="636500"/>
            <a:ext cx="6416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As a way to secure our UI, we added a lockscreen mechanism utilizes the DFRobot NFC Sensor.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By default, our UI is locked upon turning on the vehicle and requires the user to scan a designated RFID card onto the NFC sensor to unlock.</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Once unlocked, the user has access to sensor information and the mapping components.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In order to lock it again, the user can scan the card again and the UI will lock.</a:t>
            </a:r>
            <a:endParaRPr>
              <a:latin typeface="Helvetica Neue"/>
              <a:ea typeface="Helvetica Neue"/>
              <a:cs typeface="Helvetica Neue"/>
              <a:sym typeface="Helvetica Neue"/>
            </a:endParaRPr>
          </a:p>
        </p:txBody>
      </p:sp>
      <p:pic>
        <p:nvPicPr>
          <p:cNvPr id="255" name="Google Shape;255;p35" title="Lockscreen Explanation.mp3">
            <a:hlinkClick r:id="rId4"/>
          </p:cNvPr>
          <p:cNvPicPr preferRelativeResize="0"/>
          <p:nvPr/>
        </p:nvPicPr>
        <p:blipFill>
          <a:blip r:embed="rId5">
            <a:alphaModFix/>
          </a:blip>
          <a:stretch>
            <a:fillRect/>
          </a:stretch>
        </p:blipFill>
        <p:spPr>
          <a:xfrm>
            <a:off x="152400" y="3128600"/>
            <a:ext cx="457200" cy="457200"/>
          </a:xfrm>
          <a:prstGeom prst="rect">
            <a:avLst/>
          </a:prstGeom>
          <a:noFill/>
          <a:ln>
            <a:noFill/>
          </a:ln>
        </p:spPr>
      </p:pic>
      <p:pic>
        <p:nvPicPr>
          <p:cNvPr id="256" name="Google Shape;256;p35"/>
          <p:cNvPicPr preferRelativeResize="0"/>
          <p:nvPr/>
        </p:nvPicPr>
        <p:blipFill>
          <a:blip r:embed="rId6">
            <a:alphaModFix/>
          </a:blip>
          <a:stretch>
            <a:fillRect/>
          </a:stretch>
        </p:blipFill>
        <p:spPr>
          <a:xfrm>
            <a:off x="-1" y="4096400"/>
            <a:ext cx="872025" cy="1047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lin ang="5400012" scaled="0"/>
        </a:gradFill>
      </p:bgPr>
    </p:bg>
    <p:spTree>
      <p:nvGrpSpPr>
        <p:cNvPr id="260" name="Shape 260"/>
        <p:cNvGrpSpPr/>
        <p:nvPr/>
      </p:nvGrpSpPr>
      <p:grpSpPr>
        <a:xfrm>
          <a:off x="0" y="0"/>
          <a:ext cx="0" cy="0"/>
          <a:chOff x="0" y="0"/>
          <a:chExt cx="0" cy="0"/>
        </a:xfrm>
      </p:grpSpPr>
      <p:sp>
        <p:nvSpPr>
          <p:cNvPr id="261" name="Google Shape;261;p36"/>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62" name="Google Shape;262;p36"/>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263" name="Google Shape;263;p36"/>
          <p:cNvPicPr preferRelativeResize="0"/>
          <p:nvPr/>
        </p:nvPicPr>
        <p:blipFill>
          <a:blip r:embed="rId4">
            <a:alphaModFix/>
          </a:blip>
          <a:stretch>
            <a:fillRect/>
          </a:stretch>
        </p:blipFill>
        <p:spPr>
          <a:xfrm>
            <a:off x="0" y="113850"/>
            <a:ext cx="9144003" cy="4241619"/>
          </a:xfrm>
          <a:prstGeom prst="rect">
            <a:avLst/>
          </a:prstGeom>
          <a:noFill/>
          <a:ln>
            <a:noFill/>
          </a:ln>
        </p:spPr>
      </p:pic>
      <p:pic>
        <p:nvPicPr>
          <p:cNvPr id="264" name="Google Shape;264;p36" title="Lockscreen Screenshot.mp3">
            <a:hlinkClick r:id="rId5"/>
          </p:cNvPr>
          <p:cNvPicPr preferRelativeResize="0"/>
          <p:nvPr/>
        </p:nvPicPr>
        <p:blipFill>
          <a:blip r:embed="rId6">
            <a:alphaModFix/>
          </a:blip>
          <a:stretch>
            <a:fillRect/>
          </a:stretch>
        </p:blipFill>
        <p:spPr>
          <a:xfrm>
            <a:off x="2515425" y="4507869"/>
            <a:ext cx="258240" cy="258240"/>
          </a:xfrm>
          <a:prstGeom prst="rect">
            <a:avLst/>
          </a:prstGeom>
          <a:noFill/>
          <a:ln>
            <a:noFill/>
          </a:ln>
        </p:spPr>
      </p:pic>
      <p:pic>
        <p:nvPicPr>
          <p:cNvPr id="265" name="Google Shape;265;p36"/>
          <p:cNvPicPr preferRelativeResize="0"/>
          <p:nvPr/>
        </p:nvPicPr>
        <p:blipFill>
          <a:blip r:embed="rId7">
            <a:alphaModFix/>
          </a:blip>
          <a:stretch>
            <a:fillRect/>
          </a:stretch>
        </p:blipFill>
        <p:spPr>
          <a:xfrm>
            <a:off x="-1" y="4113425"/>
            <a:ext cx="872025" cy="1047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70" name="Shape 270"/>
        <p:cNvGrpSpPr/>
        <p:nvPr/>
      </p:nvGrpSpPr>
      <p:grpSpPr>
        <a:xfrm>
          <a:off x="0" y="0"/>
          <a:ext cx="0" cy="0"/>
          <a:chOff x="0" y="0"/>
          <a:chExt cx="0" cy="0"/>
        </a:xfrm>
      </p:grpSpPr>
      <p:pic>
        <p:nvPicPr>
          <p:cNvPr id="271" name="Google Shape;271;p37"/>
          <p:cNvPicPr preferRelativeResize="0"/>
          <p:nvPr/>
        </p:nvPicPr>
        <p:blipFill>
          <a:blip r:embed="rId3">
            <a:alphaModFix/>
          </a:blip>
          <a:stretch>
            <a:fillRect/>
          </a:stretch>
        </p:blipFill>
        <p:spPr>
          <a:xfrm>
            <a:off x="385925" y="2887975"/>
            <a:ext cx="4445250" cy="1181700"/>
          </a:xfrm>
          <a:prstGeom prst="rect">
            <a:avLst/>
          </a:prstGeom>
          <a:noFill/>
          <a:ln>
            <a:noFill/>
          </a:ln>
        </p:spPr>
      </p:pic>
      <p:sp>
        <p:nvSpPr>
          <p:cNvPr id="272" name="Google Shape;272;p37"/>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73" name="Google Shape;273;p37"/>
          <p:cNvPicPr preferRelativeResize="0"/>
          <p:nvPr/>
        </p:nvPicPr>
        <p:blipFill rotWithShape="1">
          <a:blip r:embed="rId4">
            <a:alphaModFix/>
          </a:blip>
          <a:srcRect b="0" l="0" r="0" t="0"/>
          <a:stretch/>
        </p:blipFill>
        <p:spPr>
          <a:xfrm>
            <a:off x="8464982" y="4431323"/>
            <a:ext cx="527774" cy="712177"/>
          </a:xfrm>
          <a:prstGeom prst="rect">
            <a:avLst/>
          </a:prstGeom>
          <a:noFill/>
          <a:ln>
            <a:noFill/>
          </a:ln>
        </p:spPr>
      </p:pic>
      <p:sp>
        <p:nvSpPr>
          <p:cNvPr id="274" name="Google Shape;274;p37"/>
          <p:cNvSpPr txBox="1"/>
          <p:nvPr/>
        </p:nvSpPr>
        <p:spPr>
          <a:xfrm>
            <a:off x="162900" y="407825"/>
            <a:ext cx="7429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The vehicle is controlled via ROS and an NVIDIA Jetson Nano</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There are two modes of operation: GPS Waypoint Navigation, teleoperation.</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GPS Navigation will be controlled by GPS data</a:t>
            </a:r>
            <a:r>
              <a:rPr lang="en">
                <a:latin typeface="Helvetica Neue"/>
                <a:ea typeface="Helvetica Neue"/>
                <a:cs typeface="Helvetica Neue"/>
                <a:sym typeface="Helvetica Neue"/>
              </a:rPr>
              <a:t>, ROS’s Navigation Stack</a:t>
            </a:r>
            <a:r>
              <a:rPr lang="en">
                <a:latin typeface="Helvetica Neue"/>
                <a:ea typeface="Helvetica Neue"/>
                <a:cs typeface="Helvetica Neue"/>
                <a:sym typeface="Helvetica Neue"/>
              </a:rPr>
              <a:t>, and the Robot_Localization package.</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Teleoperation will be controlled remotely with ROS.</a:t>
            </a:r>
            <a:endParaRPr>
              <a:latin typeface="Helvetica Neue"/>
              <a:ea typeface="Helvetica Neue"/>
              <a:cs typeface="Helvetica Neue"/>
              <a:sym typeface="Helvetica Neue"/>
            </a:endParaRPr>
          </a:p>
        </p:txBody>
      </p:sp>
      <p:pic>
        <p:nvPicPr>
          <p:cNvPr id="275" name="Google Shape;275;p37"/>
          <p:cNvPicPr preferRelativeResize="0"/>
          <p:nvPr/>
        </p:nvPicPr>
        <p:blipFill>
          <a:blip r:embed="rId5">
            <a:alphaModFix/>
          </a:blip>
          <a:stretch>
            <a:fillRect/>
          </a:stretch>
        </p:blipFill>
        <p:spPr>
          <a:xfrm>
            <a:off x="6466125" y="2526325"/>
            <a:ext cx="1905000" cy="1905000"/>
          </a:xfrm>
          <a:prstGeom prst="rect">
            <a:avLst/>
          </a:prstGeom>
          <a:noFill/>
          <a:ln>
            <a:noFill/>
          </a:ln>
        </p:spPr>
      </p:pic>
      <p:pic>
        <p:nvPicPr>
          <p:cNvPr id="276" name="Google Shape;276;p37"/>
          <p:cNvPicPr preferRelativeResize="0"/>
          <p:nvPr/>
        </p:nvPicPr>
        <p:blipFill>
          <a:blip r:embed="rId6">
            <a:alphaModFix/>
          </a:blip>
          <a:stretch>
            <a:fillRect/>
          </a:stretch>
        </p:blipFill>
        <p:spPr>
          <a:xfrm>
            <a:off x="-8" y="4069676"/>
            <a:ext cx="774960" cy="1073823"/>
          </a:xfrm>
          <a:prstGeom prst="rect">
            <a:avLst/>
          </a:prstGeom>
          <a:noFill/>
          <a:ln>
            <a:noFill/>
          </a:ln>
        </p:spPr>
      </p:pic>
      <p:pic>
        <p:nvPicPr>
          <p:cNvPr id="277" name="Google Shape;277;p37" title="Intro Devon.wav">
            <a:hlinkClick r:id="rId7"/>
          </p:cNvPr>
          <p:cNvPicPr preferRelativeResize="0"/>
          <p:nvPr/>
        </p:nvPicPr>
        <p:blipFill>
          <a:blip r:embed="rId8">
            <a:alphaModFix/>
          </a:blip>
          <a:stretch>
            <a:fillRect/>
          </a:stretch>
        </p:blipFill>
        <p:spPr>
          <a:xfrm>
            <a:off x="774950" y="4461300"/>
            <a:ext cx="45720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82" name="Shape 282"/>
        <p:cNvGrpSpPr/>
        <p:nvPr/>
      </p:nvGrpSpPr>
      <p:grpSpPr>
        <a:xfrm>
          <a:off x="0" y="0"/>
          <a:ext cx="0" cy="0"/>
          <a:chOff x="0" y="0"/>
          <a:chExt cx="0" cy="0"/>
        </a:xfrm>
      </p:grpSpPr>
      <p:sp>
        <p:nvSpPr>
          <p:cNvPr id="283" name="Google Shape;283;p38"/>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84" name="Google Shape;284;p38"/>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85" name="Google Shape;285;p38"/>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NVIDIA Jetson Nano</a:t>
            </a:r>
            <a:endParaRPr>
              <a:latin typeface="Helvetica Neue"/>
              <a:ea typeface="Helvetica Neue"/>
              <a:cs typeface="Helvetica Neue"/>
              <a:sym typeface="Helvetica Neue"/>
            </a:endParaRPr>
          </a:p>
        </p:txBody>
      </p:sp>
      <p:pic>
        <p:nvPicPr>
          <p:cNvPr id="286" name="Google Shape;286;p38"/>
          <p:cNvPicPr preferRelativeResize="0"/>
          <p:nvPr/>
        </p:nvPicPr>
        <p:blipFill>
          <a:blip r:embed="rId4">
            <a:alphaModFix/>
          </a:blip>
          <a:stretch>
            <a:fillRect/>
          </a:stretch>
        </p:blipFill>
        <p:spPr>
          <a:xfrm>
            <a:off x="4779550" y="519325"/>
            <a:ext cx="3010050" cy="2353200"/>
          </a:xfrm>
          <a:prstGeom prst="rect">
            <a:avLst/>
          </a:prstGeom>
          <a:noFill/>
          <a:ln>
            <a:noFill/>
          </a:ln>
        </p:spPr>
      </p:pic>
      <p:pic>
        <p:nvPicPr>
          <p:cNvPr id="287" name="Google Shape;287;p38"/>
          <p:cNvPicPr preferRelativeResize="0"/>
          <p:nvPr/>
        </p:nvPicPr>
        <p:blipFill>
          <a:blip r:embed="rId5">
            <a:alphaModFix/>
          </a:blip>
          <a:stretch>
            <a:fillRect/>
          </a:stretch>
        </p:blipFill>
        <p:spPr>
          <a:xfrm>
            <a:off x="1064200" y="519325"/>
            <a:ext cx="2174100" cy="2605775"/>
          </a:xfrm>
          <a:prstGeom prst="rect">
            <a:avLst/>
          </a:prstGeom>
          <a:noFill/>
          <a:ln>
            <a:noFill/>
          </a:ln>
        </p:spPr>
      </p:pic>
      <p:sp>
        <p:nvSpPr>
          <p:cNvPr id="288" name="Google Shape;288;p38"/>
          <p:cNvSpPr txBox="1"/>
          <p:nvPr/>
        </p:nvSpPr>
        <p:spPr>
          <a:xfrm>
            <a:off x="1817575" y="3479863"/>
            <a:ext cx="403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This is a low cost, powerful machine that will handle all of the vehicle’s control and object detection systems.</a:t>
            </a:r>
            <a:endParaRPr>
              <a:latin typeface="Proxima Nova"/>
              <a:ea typeface="Proxima Nova"/>
              <a:cs typeface="Proxima Nova"/>
              <a:sym typeface="Proxima Nova"/>
            </a:endParaRPr>
          </a:p>
        </p:txBody>
      </p:sp>
      <p:pic>
        <p:nvPicPr>
          <p:cNvPr id="289" name="Google Shape;289;p38"/>
          <p:cNvPicPr preferRelativeResize="0"/>
          <p:nvPr/>
        </p:nvPicPr>
        <p:blipFill>
          <a:blip r:embed="rId6">
            <a:alphaModFix/>
          </a:blip>
          <a:stretch>
            <a:fillRect/>
          </a:stretch>
        </p:blipFill>
        <p:spPr>
          <a:xfrm>
            <a:off x="-8" y="4069676"/>
            <a:ext cx="774960" cy="1073823"/>
          </a:xfrm>
          <a:prstGeom prst="rect">
            <a:avLst/>
          </a:prstGeom>
          <a:noFill/>
          <a:ln>
            <a:noFill/>
          </a:ln>
        </p:spPr>
      </p:pic>
      <p:pic>
        <p:nvPicPr>
          <p:cNvPr id="290" name="Google Shape;290;p38" title="Jetson nano devon.wav">
            <a:hlinkClick r:id="rId7"/>
          </p:cNvPr>
          <p:cNvPicPr preferRelativeResize="0"/>
          <p:nvPr/>
        </p:nvPicPr>
        <p:blipFill>
          <a:blip r:embed="rId8">
            <a:alphaModFix/>
          </a:blip>
          <a:stretch>
            <a:fillRect/>
          </a:stretch>
        </p:blipFill>
        <p:spPr>
          <a:xfrm>
            <a:off x="774950" y="4461288"/>
            <a:ext cx="457200" cy="45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95" name="Shape 295"/>
        <p:cNvGrpSpPr/>
        <p:nvPr/>
      </p:nvGrpSpPr>
      <p:grpSpPr>
        <a:xfrm>
          <a:off x="0" y="0"/>
          <a:ext cx="0" cy="0"/>
          <a:chOff x="0" y="0"/>
          <a:chExt cx="0" cy="0"/>
        </a:xfrm>
      </p:grpSpPr>
      <p:sp>
        <p:nvSpPr>
          <p:cNvPr id="296" name="Google Shape;296;p39"/>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97" name="Google Shape;297;p39"/>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98" name="Google Shape;298;p39"/>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&amp; ROS nodes</a:t>
            </a:r>
            <a:endParaRPr>
              <a:latin typeface="Helvetica Neue"/>
              <a:ea typeface="Helvetica Neue"/>
              <a:cs typeface="Helvetica Neue"/>
              <a:sym typeface="Helvetica Neue"/>
            </a:endParaRPr>
          </a:p>
        </p:txBody>
      </p:sp>
      <p:sp>
        <p:nvSpPr>
          <p:cNvPr id="299" name="Google Shape;299;p39"/>
          <p:cNvSpPr txBox="1"/>
          <p:nvPr/>
        </p:nvSpPr>
        <p:spPr>
          <a:xfrm>
            <a:off x="133150" y="876925"/>
            <a:ext cx="40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is a set of software libraries and tools that help you build robot applications. (ROS.org)</a:t>
            </a:r>
            <a:endParaRPr>
              <a:latin typeface="Helvetica Neue"/>
              <a:ea typeface="Helvetica Neue"/>
              <a:cs typeface="Helvetica Neue"/>
              <a:sym typeface="Helvetica Neue"/>
            </a:endParaRPr>
          </a:p>
        </p:txBody>
      </p:sp>
      <p:sp>
        <p:nvSpPr>
          <p:cNvPr id="300" name="Google Shape;300;p39"/>
          <p:cNvSpPr txBox="1"/>
          <p:nvPr/>
        </p:nvSpPr>
        <p:spPr>
          <a:xfrm>
            <a:off x="133150" y="1772625"/>
            <a:ext cx="4036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The basic nodes that will be used are:</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Motor - Driving the vehicle</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Encoders - Localization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Camera - Object Detection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Depth Cloud - Object Detection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Range Sensor - Object Detection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GPS - Odometry and localization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Compass - Odometry and localization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IMU - Localization</a:t>
            </a:r>
            <a:endParaRPr>
              <a:latin typeface="Helvetica Neue"/>
              <a:ea typeface="Helvetica Neue"/>
              <a:cs typeface="Helvetica Neue"/>
              <a:sym typeface="Helvetica Neue"/>
            </a:endParaRPr>
          </a:p>
        </p:txBody>
      </p:sp>
      <p:pic>
        <p:nvPicPr>
          <p:cNvPr id="301" name="Google Shape;301;p39"/>
          <p:cNvPicPr preferRelativeResize="0"/>
          <p:nvPr/>
        </p:nvPicPr>
        <p:blipFill>
          <a:blip r:embed="rId4">
            <a:alphaModFix/>
          </a:blip>
          <a:stretch>
            <a:fillRect/>
          </a:stretch>
        </p:blipFill>
        <p:spPr>
          <a:xfrm>
            <a:off x="-8" y="4069676"/>
            <a:ext cx="774960" cy="1073823"/>
          </a:xfrm>
          <a:prstGeom prst="rect">
            <a:avLst/>
          </a:prstGeom>
          <a:noFill/>
          <a:ln>
            <a:noFill/>
          </a:ln>
        </p:spPr>
      </p:pic>
      <p:pic>
        <p:nvPicPr>
          <p:cNvPr id="302" name="Google Shape;302;p39" title="Ros and Ros nodes Devon.wav">
            <a:hlinkClick r:id="rId5"/>
          </p:cNvPr>
          <p:cNvPicPr preferRelativeResize="0"/>
          <p:nvPr/>
        </p:nvPicPr>
        <p:blipFill>
          <a:blip r:embed="rId6">
            <a:alphaModFix/>
          </a:blip>
          <a:stretch>
            <a:fillRect/>
          </a:stretch>
        </p:blipFill>
        <p:spPr>
          <a:xfrm>
            <a:off x="774950" y="4461300"/>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07" name="Shape 107"/>
        <p:cNvGrpSpPr/>
        <p:nvPr/>
      </p:nvGrpSpPr>
      <p:grpSpPr>
        <a:xfrm>
          <a:off x="0" y="0"/>
          <a:ext cx="0" cy="0"/>
          <a:chOff x="0" y="0"/>
          <a:chExt cx="0" cy="0"/>
        </a:xfrm>
      </p:grpSpPr>
      <p:sp>
        <p:nvSpPr>
          <p:cNvPr id="108" name="Google Shape;108;p22"/>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09" name="Google Shape;109;p22"/>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10" name="Google Shape;110;p22"/>
          <p:cNvSpPr txBox="1"/>
          <p:nvPr/>
        </p:nvSpPr>
        <p:spPr>
          <a:xfrm>
            <a:off x="133150" y="119125"/>
            <a:ext cx="40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Introduction</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1" name="Google Shape;111;p22"/>
          <p:cNvSpPr txBox="1"/>
          <p:nvPr/>
        </p:nvSpPr>
        <p:spPr>
          <a:xfrm>
            <a:off x="133150" y="553625"/>
            <a:ext cx="6229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Our project is an ‘Level 4’ autonomous vehicle capable of assisting researching with data collection across various types of terrain. The vehicle will utilize self-navigation and be able to avoid different hazards as well as monitor various data points and display it on a UI.</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a:t>
            </a:r>
            <a:r>
              <a:rPr lang="en">
                <a:latin typeface="Helvetica Neue"/>
                <a:ea typeface="Helvetica Neue"/>
                <a:cs typeface="Helvetica Neue"/>
                <a:sym typeface="Helvetica Neue"/>
              </a:rPr>
              <a:t> Level 0 - No automated control</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 Level 1 - Some driver assistance; steering or throttle control</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 Level 2 - Some driver assistance; steering and throttle control</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 Level 3 - Automation; operator controls vehicle when there is a fault</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 Level 4 - Automation in a regional area during set times or conditions;</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computer controls faults</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 Level 5 - Automation anywhere and during all times; computer controls</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faults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12" name="Google Shape;112;p22"/>
          <p:cNvPicPr preferRelativeResize="0"/>
          <p:nvPr/>
        </p:nvPicPr>
        <p:blipFill>
          <a:blip r:embed="rId4">
            <a:alphaModFix/>
          </a:blip>
          <a:stretch>
            <a:fillRect/>
          </a:stretch>
        </p:blipFill>
        <p:spPr>
          <a:xfrm>
            <a:off x="0" y="4096400"/>
            <a:ext cx="673789" cy="1047100"/>
          </a:xfrm>
          <a:prstGeom prst="rect">
            <a:avLst/>
          </a:prstGeom>
          <a:noFill/>
          <a:ln>
            <a:noFill/>
          </a:ln>
        </p:spPr>
      </p:pic>
      <p:pic>
        <p:nvPicPr>
          <p:cNvPr id="113" name="Google Shape;113;p22" title="Intro with name.mp3">
            <a:hlinkClick r:id="rId5"/>
          </p:cNvPr>
          <p:cNvPicPr preferRelativeResize="0"/>
          <p:nvPr/>
        </p:nvPicPr>
        <p:blipFill>
          <a:blip r:embed="rId6">
            <a:alphaModFix/>
          </a:blip>
          <a:stretch>
            <a:fillRect/>
          </a:stretch>
        </p:blipFill>
        <p:spPr>
          <a:xfrm>
            <a:off x="6515350" y="152400"/>
            <a:ext cx="457200" cy="45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07" name="Shape 307"/>
        <p:cNvGrpSpPr/>
        <p:nvPr/>
      </p:nvGrpSpPr>
      <p:grpSpPr>
        <a:xfrm>
          <a:off x="0" y="0"/>
          <a:ext cx="0" cy="0"/>
          <a:chOff x="0" y="0"/>
          <a:chExt cx="0" cy="0"/>
        </a:xfrm>
      </p:grpSpPr>
      <p:sp>
        <p:nvSpPr>
          <p:cNvPr id="308" name="Google Shape;308;p40"/>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09" name="Google Shape;309;p40"/>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10" name="Google Shape;310;p40"/>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Node Graph - Overview</a:t>
            </a:r>
            <a:endParaRPr>
              <a:latin typeface="Helvetica Neue"/>
              <a:ea typeface="Helvetica Neue"/>
              <a:cs typeface="Helvetica Neue"/>
              <a:sym typeface="Helvetica Neue"/>
            </a:endParaRPr>
          </a:p>
        </p:txBody>
      </p:sp>
      <p:pic>
        <p:nvPicPr>
          <p:cNvPr id="311" name="Google Shape;311;p40"/>
          <p:cNvPicPr preferRelativeResize="0"/>
          <p:nvPr/>
        </p:nvPicPr>
        <p:blipFill>
          <a:blip r:embed="rId4">
            <a:alphaModFix/>
          </a:blip>
          <a:stretch>
            <a:fillRect/>
          </a:stretch>
        </p:blipFill>
        <p:spPr>
          <a:xfrm>
            <a:off x="-8" y="4069676"/>
            <a:ext cx="774960" cy="1073823"/>
          </a:xfrm>
          <a:prstGeom prst="rect">
            <a:avLst/>
          </a:prstGeom>
          <a:noFill/>
          <a:ln>
            <a:noFill/>
          </a:ln>
        </p:spPr>
      </p:pic>
      <p:pic>
        <p:nvPicPr>
          <p:cNvPr id="312" name="Google Shape;312;p40"/>
          <p:cNvPicPr preferRelativeResize="0"/>
          <p:nvPr/>
        </p:nvPicPr>
        <p:blipFill>
          <a:blip r:embed="rId5">
            <a:alphaModFix/>
          </a:blip>
          <a:stretch>
            <a:fillRect/>
          </a:stretch>
        </p:blipFill>
        <p:spPr>
          <a:xfrm>
            <a:off x="2792775" y="119125"/>
            <a:ext cx="4232253" cy="4799375"/>
          </a:xfrm>
          <a:prstGeom prst="rect">
            <a:avLst/>
          </a:prstGeom>
          <a:noFill/>
          <a:ln>
            <a:noFill/>
          </a:ln>
        </p:spPr>
      </p:pic>
      <p:pic>
        <p:nvPicPr>
          <p:cNvPr id="313" name="Google Shape;313;p40" title="overview devon.wav">
            <a:hlinkClick r:id="rId6"/>
          </p:cNvPr>
          <p:cNvPicPr preferRelativeResize="0"/>
          <p:nvPr/>
        </p:nvPicPr>
        <p:blipFill>
          <a:blip r:embed="rId7">
            <a:alphaModFix/>
          </a:blip>
          <a:stretch>
            <a:fillRect/>
          </a:stretch>
        </p:blipFill>
        <p:spPr>
          <a:xfrm>
            <a:off x="774950" y="4461300"/>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18" name="Shape 318"/>
        <p:cNvGrpSpPr/>
        <p:nvPr/>
      </p:nvGrpSpPr>
      <p:grpSpPr>
        <a:xfrm>
          <a:off x="0" y="0"/>
          <a:ext cx="0" cy="0"/>
          <a:chOff x="0" y="0"/>
          <a:chExt cx="0" cy="0"/>
        </a:xfrm>
      </p:grpSpPr>
      <p:sp>
        <p:nvSpPr>
          <p:cNvPr id="319" name="Google Shape;319;p41"/>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20" name="Google Shape;320;p41"/>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21" name="Google Shape;321;p41"/>
          <p:cNvSpPr txBox="1"/>
          <p:nvPr/>
        </p:nvSpPr>
        <p:spPr>
          <a:xfrm>
            <a:off x="133150" y="119125"/>
            <a:ext cx="52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Node Graph - Motors, Encoder </a:t>
            </a:r>
            <a:r>
              <a:rPr lang="en">
                <a:solidFill>
                  <a:schemeClr val="dk1"/>
                </a:solidFill>
                <a:latin typeface="Helvetica Neue"/>
                <a:ea typeface="Helvetica Neue"/>
                <a:cs typeface="Helvetica Neue"/>
                <a:sym typeface="Helvetica Neue"/>
              </a:rPr>
              <a:t>GPS, Compass, IMU</a:t>
            </a:r>
            <a:endParaRPr>
              <a:latin typeface="Helvetica Neue"/>
              <a:ea typeface="Helvetica Neue"/>
              <a:cs typeface="Helvetica Neue"/>
              <a:sym typeface="Helvetica Neue"/>
            </a:endParaRPr>
          </a:p>
        </p:txBody>
      </p:sp>
      <p:pic>
        <p:nvPicPr>
          <p:cNvPr id="322" name="Google Shape;322;p41"/>
          <p:cNvPicPr preferRelativeResize="0"/>
          <p:nvPr/>
        </p:nvPicPr>
        <p:blipFill>
          <a:blip r:embed="rId4">
            <a:alphaModFix/>
          </a:blip>
          <a:stretch>
            <a:fillRect/>
          </a:stretch>
        </p:blipFill>
        <p:spPr>
          <a:xfrm>
            <a:off x="951338" y="605675"/>
            <a:ext cx="7241326" cy="2135925"/>
          </a:xfrm>
          <a:prstGeom prst="rect">
            <a:avLst/>
          </a:prstGeom>
          <a:noFill/>
          <a:ln>
            <a:noFill/>
          </a:ln>
        </p:spPr>
      </p:pic>
      <p:pic>
        <p:nvPicPr>
          <p:cNvPr id="323" name="Google Shape;323;p41"/>
          <p:cNvPicPr preferRelativeResize="0"/>
          <p:nvPr/>
        </p:nvPicPr>
        <p:blipFill>
          <a:blip r:embed="rId5">
            <a:alphaModFix/>
          </a:blip>
          <a:stretch>
            <a:fillRect/>
          </a:stretch>
        </p:blipFill>
        <p:spPr>
          <a:xfrm>
            <a:off x="-8" y="4069676"/>
            <a:ext cx="774960" cy="1073823"/>
          </a:xfrm>
          <a:prstGeom prst="rect">
            <a:avLst/>
          </a:prstGeom>
          <a:noFill/>
          <a:ln>
            <a:noFill/>
          </a:ln>
        </p:spPr>
      </p:pic>
      <p:pic>
        <p:nvPicPr>
          <p:cNvPr id="324" name="Google Shape;324;p41" title="ros node graph motors devon.wav">
            <a:hlinkClick r:id="rId6"/>
          </p:cNvPr>
          <p:cNvPicPr preferRelativeResize="0"/>
          <p:nvPr/>
        </p:nvPicPr>
        <p:blipFill>
          <a:blip r:embed="rId7">
            <a:alphaModFix/>
          </a:blip>
          <a:stretch>
            <a:fillRect/>
          </a:stretch>
        </p:blipFill>
        <p:spPr>
          <a:xfrm>
            <a:off x="774952" y="4461300"/>
            <a:ext cx="457200" cy="457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29" name="Shape 329"/>
        <p:cNvGrpSpPr/>
        <p:nvPr/>
      </p:nvGrpSpPr>
      <p:grpSpPr>
        <a:xfrm>
          <a:off x="0" y="0"/>
          <a:ext cx="0" cy="0"/>
          <a:chOff x="0" y="0"/>
          <a:chExt cx="0" cy="0"/>
        </a:xfrm>
      </p:grpSpPr>
      <p:sp>
        <p:nvSpPr>
          <p:cNvPr id="330" name="Google Shape;330;p42"/>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31" name="Google Shape;331;p42"/>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32" name="Google Shape;332;p42"/>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Node Graph - Camera &amp; Depth Cloud</a:t>
            </a:r>
            <a:endParaRPr>
              <a:latin typeface="Helvetica Neue"/>
              <a:ea typeface="Helvetica Neue"/>
              <a:cs typeface="Helvetica Neue"/>
              <a:sym typeface="Helvetica Neue"/>
            </a:endParaRPr>
          </a:p>
        </p:txBody>
      </p:sp>
      <p:pic>
        <p:nvPicPr>
          <p:cNvPr id="333" name="Google Shape;333;p42"/>
          <p:cNvPicPr preferRelativeResize="0"/>
          <p:nvPr/>
        </p:nvPicPr>
        <p:blipFill>
          <a:blip r:embed="rId4">
            <a:alphaModFix/>
          </a:blip>
          <a:stretch>
            <a:fillRect/>
          </a:stretch>
        </p:blipFill>
        <p:spPr>
          <a:xfrm>
            <a:off x="5058987" y="119125"/>
            <a:ext cx="3310713" cy="4766100"/>
          </a:xfrm>
          <a:prstGeom prst="rect">
            <a:avLst/>
          </a:prstGeom>
          <a:noFill/>
          <a:ln>
            <a:noFill/>
          </a:ln>
        </p:spPr>
      </p:pic>
      <p:pic>
        <p:nvPicPr>
          <p:cNvPr id="334" name="Google Shape;334;p42"/>
          <p:cNvPicPr preferRelativeResize="0"/>
          <p:nvPr/>
        </p:nvPicPr>
        <p:blipFill>
          <a:blip r:embed="rId5">
            <a:alphaModFix/>
          </a:blip>
          <a:stretch>
            <a:fillRect/>
          </a:stretch>
        </p:blipFill>
        <p:spPr>
          <a:xfrm>
            <a:off x="133150" y="3245675"/>
            <a:ext cx="4301824" cy="1487150"/>
          </a:xfrm>
          <a:prstGeom prst="rect">
            <a:avLst/>
          </a:prstGeom>
          <a:noFill/>
          <a:ln>
            <a:noFill/>
          </a:ln>
        </p:spPr>
      </p:pic>
      <p:sp>
        <p:nvSpPr>
          <p:cNvPr id="335" name="Google Shape;335;p42"/>
          <p:cNvSpPr txBox="1"/>
          <p:nvPr/>
        </p:nvSpPr>
        <p:spPr>
          <a:xfrm>
            <a:off x="133150" y="882950"/>
            <a:ext cx="403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 kinect will serve as the camera and depth sensor.</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This will give the mobile robot “sight” to aid in localization and object detection</a:t>
            </a:r>
            <a:endParaRPr>
              <a:latin typeface="Proxima Nova"/>
              <a:ea typeface="Proxima Nova"/>
              <a:cs typeface="Proxima Nova"/>
              <a:sym typeface="Proxima Nova"/>
            </a:endParaRPr>
          </a:p>
        </p:txBody>
      </p:sp>
      <p:pic>
        <p:nvPicPr>
          <p:cNvPr id="336" name="Google Shape;336;p42"/>
          <p:cNvPicPr preferRelativeResize="0"/>
          <p:nvPr/>
        </p:nvPicPr>
        <p:blipFill>
          <a:blip r:embed="rId6">
            <a:alphaModFix/>
          </a:blip>
          <a:stretch>
            <a:fillRect/>
          </a:stretch>
        </p:blipFill>
        <p:spPr>
          <a:xfrm>
            <a:off x="-8" y="4069676"/>
            <a:ext cx="774960" cy="1073823"/>
          </a:xfrm>
          <a:prstGeom prst="rect">
            <a:avLst/>
          </a:prstGeom>
          <a:noFill/>
          <a:ln>
            <a:noFill/>
          </a:ln>
        </p:spPr>
      </p:pic>
      <p:pic>
        <p:nvPicPr>
          <p:cNvPr id="337" name="Google Shape;337;p42" title="camera and depth cloud Devon.wav">
            <a:hlinkClick r:id="rId7"/>
          </p:cNvPr>
          <p:cNvPicPr preferRelativeResize="0"/>
          <p:nvPr/>
        </p:nvPicPr>
        <p:blipFill>
          <a:blip r:embed="rId8">
            <a:alphaModFix/>
          </a:blip>
          <a:stretch>
            <a:fillRect/>
          </a:stretch>
        </p:blipFill>
        <p:spPr>
          <a:xfrm>
            <a:off x="774950" y="4461300"/>
            <a:ext cx="457200" cy="45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42" name="Shape 342"/>
        <p:cNvGrpSpPr/>
        <p:nvPr/>
      </p:nvGrpSpPr>
      <p:grpSpPr>
        <a:xfrm>
          <a:off x="0" y="0"/>
          <a:ext cx="0" cy="0"/>
          <a:chOff x="0" y="0"/>
          <a:chExt cx="0" cy="0"/>
        </a:xfrm>
      </p:grpSpPr>
      <p:sp>
        <p:nvSpPr>
          <p:cNvPr id="343" name="Google Shape;343;p43"/>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44" name="Google Shape;344;p43"/>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45" name="Google Shape;345;p43"/>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Vision</a:t>
            </a:r>
            <a:endParaRPr>
              <a:latin typeface="Helvetica Neue"/>
              <a:ea typeface="Helvetica Neue"/>
              <a:cs typeface="Helvetica Neue"/>
              <a:sym typeface="Helvetica Neue"/>
            </a:endParaRPr>
          </a:p>
        </p:txBody>
      </p:sp>
      <p:sp>
        <p:nvSpPr>
          <p:cNvPr id="346" name="Google Shape;346;p43"/>
          <p:cNvSpPr txBox="1"/>
          <p:nvPr/>
        </p:nvSpPr>
        <p:spPr>
          <a:xfrm>
            <a:off x="133150" y="519325"/>
            <a:ext cx="3861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The Kinect and Range sensors are used for object detection.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The data is fed into a costmap to update obstacles in the world.</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The costmap builds an occupancy grid based on the data, and keeps track of occupied, free, and unknown space.</a:t>
            </a:r>
            <a:endParaRPr>
              <a:latin typeface="Proxima Nova"/>
              <a:ea typeface="Proxima Nova"/>
              <a:cs typeface="Proxima Nova"/>
              <a:sym typeface="Proxima Nova"/>
            </a:endParaRPr>
          </a:p>
        </p:txBody>
      </p:sp>
      <p:sp>
        <p:nvSpPr>
          <p:cNvPr id="347" name="Google Shape;347;p43"/>
          <p:cNvSpPr txBox="1"/>
          <p:nvPr/>
        </p:nvSpPr>
        <p:spPr>
          <a:xfrm>
            <a:off x="133150" y="25297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348" name="Google Shape;348;p43"/>
          <p:cNvPicPr preferRelativeResize="0"/>
          <p:nvPr/>
        </p:nvPicPr>
        <p:blipFill>
          <a:blip r:embed="rId4">
            <a:alphaModFix/>
          </a:blip>
          <a:stretch>
            <a:fillRect/>
          </a:stretch>
        </p:blipFill>
        <p:spPr>
          <a:xfrm>
            <a:off x="4903375" y="519325"/>
            <a:ext cx="3619500" cy="2524125"/>
          </a:xfrm>
          <a:prstGeom prst="rect">
            <a:avLst/>
          </a:prstGeom>
          <a:noFill/>
          <a:ln>
            <a:noFill/>
          </a:ln>
        </p:spPr>
      </p:pic>
      <p:pic>
        <p:nvPicPr>
          <p:cNvPr id="349" name="Google Shape;349;p43"/>
          <p:cNvPicPr preferRelativeResize="0"/>
          <p:nvPr/>
        </p:nvPicPr>
        <p:blipFill>
          <a:blip r:embed="rId5">
            <a:alphaModFix/>
          </a:blip>
          <a:stretch>
            <a:fillRect/>
          </a:stretch>
        </p:blipFill>
        <p:spPr>
          <a:xfrm>
            <a:off x="-8" y="4069676"/>
            <a:ext cx="774960" cy="1073823"/>
          </a:xfrm>
          <a:prstGeom prst="rect">
            <a:avLst/>
          </a:prstGeom>
          <a:noFill/>
          <a:ln>
            <a:noFill/>
          </a:ln>
        </p:spPr>
      </p:pic>
      <p:pic>
        <p:nvPicPr>
          <p:cNvPr id="350" name="Google Shape;350;p43" title="vision devon.wav">
            <a:hlinkClick r:id="rId6"/>
          </p:cNvPr>
          <p:cNvPicPr preferRelativeResize="0"/>
          <p:nvPr/>
        </p:nvPicPr>
        <p:blipFill>
          <a:blip r:embed="rId7">
            <a:alphaModFix/>
          </a:blip>
          <a:stretch>
            <a:fillRect/>
          </a:stretch>
        </p:blipFill>
        <p:spPr>
          <a:xfrm>
            <a:off x="774952" y="4461300"/>
            <a:ext cx="457200" cy="45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55" name="Shape 355"/>
        <p:cNvGrpSpPr/>
        <p:nvPr/>
      </p:nvGrpSpPr>
      <p:grpSpPr>
        <a:xfrm>
          <a:off x="0" y="0"/>
          <a:ext cx="0" cy="0"/>
          <a:chOff x="0" y="0"/>
          <a:chExt cx="0" cy="0"/>
        </a:xfrm>
      </p:grpSpPr>
      <p:sp>
        <p:nvSpPr>
          <p:cNvPr id="356" name="Google Shape;356;p44"/>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57" name="Google Shape;357;p44"/>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58" name="Google Shape;358;p44"/>
          <p:cNvSpPr txBox="1"/>
          <p:nvPr/>
        </p:nvSpPr>
        <p:spPr>
          <a:xfrm>
            <a:off x="133150" y="119125"/>
            <a:ext cx="52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Navigation</a:t>
            </a:r>
            <a:r>
              <a:rPr lang="en">
                <a:latin typeface="Helvetica Neue"/>
                <a:ea typeface="Helvetica Neue"/>
                <a:cs typeface="Helvetica Neue"/>
                <a:sym typeface="Helvetica Neue"/>
              </a:rPr>
              <a:t> Stack</a:t>
            </a:r>
            <a:endParaRPr>
              <a:latin typeface="Helvetica Neue"/>
              <a:ea typeface="Helvetica Neue"/>
              <a:cs typeface="Helvetica Neue"/>
              <a:sym typeface="Helvetica Neue"/>
            </a:endParaRPr>
          </a:p>
        </p:txBody>
      </p:sp>
      <p:pic>
        <p:nvPicPr>
          <p:cNvPr id="359" name="Google Shape;359;p44"/>
          <p:cNvPicPr preferRelativeResize="0"/>
          <p:nvPr/>
        </p:nvPicPr>
        <p:blipFill>
          <a:blip r:embed="rId4">
            <a:alphaModFix/>
          </a:blip>
          <a:stretch>
            <a:fillRect/>
          </a:stretch>
        </p:blipFill>
        <p:spPr>
          <a:xfrm>
            <a:off x="1181188" y="580625"/>
            <a:ext cx="6781625" cy="2850875"/>
          </a:xfrm>
          <a:prstGeom prst="rect">
            <a:avLst/>
          </a:prstGeom>
          <a:noFill/>
          <a:ln>
            <a:noFill/>
          </a:ln>
        </p:spPr>
      </p:pic>
      <p:pic>
        <p:nvPicPr>
          <p:cNvPr id="360" name="Google Shape;360;p44"/>
          <p:cNvPicPr preferRelativeResize="0"/>
          <p:nvPr/>
        </p:nvPicPr>
        <p:blipFill>
          <a:blip r:embed="rId5">
            <a:alphaModFix/>
          </a:blip>
          <a:stretch>
            <a:fillRect/>
          </a:stretch>
        </p:blipFill>
        <p:spPr>
          <a:xfrm>
            <a:off x="-8" y="4069676"/>
            <a:ext cx="774960" cy="1073823"/>
          </a:xfrm>
          <a:prstGeom prst="rect">
            <a:avLst/>
          </a:prstGeom>
          <a:noFill/>
          <a:ln>
            <a:noFill/>
          </a:ln>
        </p:spPr>
      </p:pic>
      <p:pic>
        <p:nvPicPr>
          <p:cNvPr id="361" name="Google Shape;361;p44" title="navigation stack Devon.wav">
            <a:hlinkClick r:id="rId6"/>
          </p:cNvPr>
          <p:cNvPicPr preferRelativeResize="0"/>
          <p:nvPr/>
        </p:nvPicPr>
        <p:blipFill>
          <a:blip r:embed="rId7">
            <a:alphaModFix/>
          </a:blip>
          <a:stretch>
            <a:fillRect/>
          </a:stretch>
        </p:blipFill>
        <p:spPr>
          <a:xfrm>
            <a:off x="774952" y="4461300"/>
            <a:ext cx="457200" cy="45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66" name="Shape 366"/>
        <p:cNvGrpSpPr/>
        <p:nvPr/>
      </p:nvGrpSpPr>
      <p:grpSpPr>
        <a:xfrm>
          <a:off x="0" y="0"/>
          <a:ext cx="0" cy="0"/>
          <a:chOff x="0" y="0"/>
          <a:chExt cx="0" cy="0"/>
        </a:xfrm>
      </p:grpSpPr>
      <p:sp>
        <p:nvSpPr>
          <p:cNvPr id="367" name="Google Shape;367;p45"/>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68" name="Google Shape;368;p45"/>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69" name="Google Shape;369;p45"/>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GPS Waypoint Navigation</a:t>
            </a:r>
            <a:endParaRPr>
              <a:latin typeface="Helvetica Neue"/>
              <a:ea typeface="Helvetica Neue"/>
              <a:cs typeface="Helvetica Neue"/>
              <a:sym typeface="Helvetica Neue"/>
            </a:endParaRPr>
          </a:p>
        </p:txBody>
      </p:sp>
      <p:pic>
        <p:nvPicPr>
          <p:cNvPr id="370" name="Google Shape;370;p45"/>
          <p:cNvPicPr preferRelativeResize="0"/>
          <p:nvPr/>
        </p:nvPicPr>
        <p:blipFill>
          <a:blip r:embed="rId4">
            <a:alphaModFix/>
          </a:blip>
          <a:stretch>
            <a:fillRect/>
          </a:stretch>
        </p:blipFill>
        <p:spPr>
          <a:xfrm>
            <a:off x="133138" y="519325"/>
            <a:ext cx="5793526" cy="3383849"/>
          </a:xfrm>
          <a:prstGeom prst="rect">
            <a:avLst/>
          </a:prstGeom>
          <a:noFill/>
          <a:ln>
            <a:noFill/>
          </a:ln>
        </p:spPr>
      </p:pic>
      <p:pic>
        <p:nvPicPr>
          <p:cNvPr id="371" name="Google Shape;371;p45" title="VID_20211101_111909.mp4">
            <a:hlinkClick r:id="rId5"/>
          </p:cNvPr>
          <p:cNvPicPr preferRelativeResize="0"/>
          <p:nvPr/>
        </p:nvPicPr>
        <p:blipFill>
          <a:blip r:embed="rId6">
            <a:alphaModFix/>
          </a:blip>
          <a:stretch>
            <a:fillRect/>
          </a:stretch>
        </p:blipFill>
        <p:spPr>
          <a:xfrm>
            <a:off x="6227125" y="1782687"/>
            <a:ext cx="2805550" cy="1578125"/>
          </a:xfrm>
          <a:prstGeom prst="rect">
            <a:avLst/>
          </a:prstGeom>
          <a:noFill/>
          <a:ln>
            <a:noFill/>
          </a:ln>
        </p:spPr>
      </p:pic>
      <p:pic>
        <p:nvPicPr>
          <p:cNvPr id="372" name="Google Shape;372;p45"/>
          <p:cNvPicPr preferRelativeResize="0"/>
          <p:nvPr/>
        </p:nvPicPr>
        <p:blipFill>
          <a:blip r:embed="rId7">
            <a:alphaModFix/>
          </a:blip>
          <a:stretch>
            <a:fillRect/>
          </a:stretch>
        </p:blipFill>
        <p:spPr>
          <a:xfrm>
            <a:off x="-8" y="4069676"/>
            <a:ext cx="774960" cy="1073823"/>
          </a:xfrm>
          <a:prstGeom prst="rect">
            <a:avLst/>
          </a:prstGeom>
          <a:noFill/>
          <a:ln>
            <a:noFill/>
          </a:ln>
        </p:spPr>
      </p:pic>
      <p:pic>
        <p:nvPicPr>
          <p:cNvPr id="373" name="Google Shape;373;p45" title="gos waypoint navigation Devon.wav">
            <a:hlinkClick r:id="rId8"/>
          </p:cNvPr>
          <p:cNvPicPr preferRelativeResize="0"/>
          <p:nvPr/>
        </p:nvPicPr>
        <p:blipFill>
          <a:blip r:embed="rId9">
            <a:alphaModFix/>
          </a:blip>
          <a:stretch>
            <a:fillRect/>
          </a:stretch>
        </p:blipFill>
        <p:spPr>
          <a:xfrm>
            <a:off x="774952" y="4461299"/>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78" name="Shape 378"/>
        <p:cNvGrpSpPr/>
        <p:nvPr/>
      </p:nvGrpSpPr>
      <p:grpSpPr>
        <a:xfrm>
          <a:off x="0" y="0"/>
          <a:ext cx="0" cy="0"/>
          <a:chOff x="0" y="0"/>
          <a:chExt cx="0" cy="0"/>
        </a:xfrm>
      </p:grpSpPr>
      <p:sp>
        <p:nvSpPr>
          <p:cNvPr id="379" name="Google Shape;379;p46"/>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80" name="Google Shape;380;p46"/>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81" name="Google Shape;381;p46"/>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Teleoperation</a:t>
            </a:r>
            <a:endParaRPr>
              <a:latin typeface="Helvetica Neue"/>
              <a:ea typeface="Helvetica Neue"/>
              <a:cs typeface="Helvetica Neue"/>
              <a:sym typeface="Helvetica Neue"/>
            </a:endParaRPr>
          </a:p>
        </p:txBody>
      </p:sp>
      <p:sp>
        <p:nvSpPr>
          <p:cNvPr id="382" name="Google Shape;382;p46"/>
          <p:cNvSpPr txBox="1"/>
          <p:nvPr/>
        </p:nvSpPr>
        <p:spPr>
          <a:xfrm>
            <a:off x="133150" y="644675"/>
            <a:ext cx="403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Why have this option?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Unexpected failure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Difficult to navigate terrain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Power saving</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Safety</a:t>
            </a:r>
            <a:endParaRPr>
              <a:latin typeface="Proxima Nova"/>
              <a:ea typeface="Proxima Nova"/>
              <a:cs typeface="Proxima Nova"/>
              <a:sym typeface="Proxima Nova"/>
            </a:endParaRPr>
          </a:p>
        </p:txBody>
      </p:sp>
      <p:pic>
        <p:nvPicPr>
          <p:cNvPr id="383" name="Google Shape;383;p46"/>
          <p:cNvPicPr preferRelativeResize="0"/>
          <p:nvPr/>
        </p:nvPicPr>
        <p:blipFill>
          <a:blip r:embed="rId4">
            <a:alphaModFix/>
          </a:blip>
          <a:stretch>
            <a:fillRect/>
          </a:stretch>
        </p:blipFill>
        <p:spPr>
          <a:xfrm>
            <a:off x="-8" y="4069676"/>
            <a:ext cx="774960" cy="1073823"/>
          </a:xfrm>
          <a:prstGeom prst="rect">
            <a:avLst/>
          </a:prstGeom>
          <a:noFill/>
          <a:ln>
            <a:noFill/>
          </a:ln>
        </p:spPr>
      </p:pic>
      <p:pic>
        <p:nvPicPr>
          <p:cNvPr id="384" name="Google Shape;384;p46" title="teleoperation Devon.wav">
            <a:hlinkClick r:id="rId5"/>
          </p:cNvPr>
          <p:cNvPicPr preferRelativeResize="0"/>
          <p:nvPr/>
        </p:nvPicPr>
        <p:blipFill>
          <a:blip r:embed="rId6">
            <a:alphaModFix/>
          </a:blip>
          <a:stretch>
            <a:fillRect/>
          </a:stretch>
        </p:blipFill>
        <p:spPr>
          <a:xfrm>
            <a:off x="774952" y="4461300"/>
            <a:ext cx="457200" cy="457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89" name="Shape 389"/>
        <p:cNvGrpSpPr/>
        <p:nvPr/>
      </p:nvGrpSpPr>
      <p:grpSpPr>
        <a:xfrm>
          <a:off x="0" y="0"/>
          <a:ext cx="0" cy="0"/>
          <a:chOff x="0" y="0"/>
          <a:chExt cx="0" cy="0"/>
        </a:xfrm>
      </p:grpSpPr>
      <p:sp>
        <p:nvSpPr>
          <p:cNvPr id="390" name="Google Shape;390;p47"/>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91" name="Google Shape;391;p47"/>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92" name="Google Shape;392;p47"/>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Touchscreen mount</a:t>
            </a:r>
            <a:endParaRPr>
              <a:latin typeface="Helvetica Neue"/>
              <a:ea typeface="Helvetica Neue"/>
              <a:cs typeface="Helvetica Neue"/>
              <a:sym typeface="Helvetica Neue"/>
            </a:endParaRPr>
          </a:p>
        </p:txBody>
      </p:sp>
      <p:sp>
        <p:nvSpPr>
          <p:cNvPr id="393" name="Google Shape;393;p47"/>
          <p:cNvSpPr txBox="1"/>
          <p:nvPr/>
        </p:nvSpPr>
        <p:spPr>
          <a:xfrm>
            <a:off x="257175" y="636500"/>
            <a:ext cx="6416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Steering wheel was removed</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Press fit</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Allows adequate airflow to the raspberry pi</a:t>
            </a:r>
            <a:endParaRPr>
              <a:latin typeface="Helvetica Neue"/>
              <a:ea typeface="Helvetica Neue"/>
              <a:cs typeface="Helvetica Neue"/>
              <a:sym typeface="Helvetica Neue"/>
            </a:endParaRPr>
          </a:p>
        </p:txBody>
      </p:sp>
      <p:pic>
        <p:nvPicPr>
          <p:cNvPr id="394" name="Google Shape;394;p47"/>
          <p:cNvPicPr preferRelativeResize="0"/>
          <p:nvPr/>
        </p:nvPicPr>
        <p:blipFill>
          <a:blip r:embed="rId4">
            <a:alphaModFix/>
          </a:blip>
          <a:stretch>
            <a:fillRect/>
          </a:stretch>
        </p:blipFill>
        <p:spPr>
          <a:xfrm>
            <a:off x="835313" y="2206425"/>
            <a:ext cx="2631876" cy="2276524"/>
          </a:xfrm>
          <a:prstGeom prst="rect">
            <a:avLst/>
          </a:prstGeom>
          <a:noFill/>
          <a:ln>
            <a:noFill/>
          </a:ln>
        </p:spPr>
      </p:pic>
      <p:pic>
        <p:nvPicPr>
          <p:cNvPr id="395" name="Google Shape;395;p47"/>
          <p:cNvPicPr preferRelativeResize="0"/>
          <p:nvPr/>
        </p:nvPicPr>
        <p:blipFill>
          <a:blip r:embed="rId5">
            <a:alphaModFix/>
          </a:blip>
          <a:stretch>
            <a:fillRect/>
          </a:stretch>
        </p:blipFill>
        <p:spPr>
          <a:xfrm>
            <a:off x="4342225" y="2206425"/>
            <a:ext cx="3117190" cy="2276525"/>
          </a:xfrm>
          <a:prstGeom prst="rect">
            <a:avLst/>
          </a:prstGeom>
          <a:noFill/>
          <a:ln>
            <a:noFill/>
          </a:ln>
        </p:spPr>
      </p:pic>
      <p:pic>
        <p:nvPicPr>
          <p:cNvPr id="396" name="Google Shape;396;p47" title="ScreenMount.mp3">
            <a:hlinkClick r:id="rId6"/>
          </p:cNvPr>
          <p:cNvPicPr preferRelativeResize="0"/>
          <p:nvPr/>
        </p:nvPicPr>
        <p:blipFill>
          <a:blip r:embed="rId7">
            <a:alphaModFix/>
          </a:blip>
          <a:stretch>
            <a:fillRect/>
          </a:stretch>
        </p:blipFill>
        <p:spPr>
          <a:xfrm>
            <a:off x="7611815" y="152400"/>
            <a:ext cx="457200" cy="457200"/>
          </a:xfrm>
          <a:prstGeom prst="rect">
            <a:avLst/>
          </a:prstGeom>
          <a:noFill/>
          <a:ln>
            <a:noFill/>
          </a:ln>
        </p:spPr>
      </p:pic>
      <p:pic>
        <p:nvPicPr>
          <p:cNvPr id="397" name="Google Shape;397;p47"/>
          <p:cNvPicPr preferRelativeResize="0"/>
          <p:nvPr/>
        </p:nvPicPr>
        <p:blipFill>
          <a:blip r:embed="rId8">
            <a:alphaModFix/>
          </a:blip>
          <a:stretch>
            <a:fillRect/>
          </a:stretch>
        </p:blipFill>
        <p:spPr>
          <a:xfrm>
            <a:off x="0" y="4096400"/>
            <a:ext cx="673789" cy="1047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02" name="Shape 402"/>
        <p:cNvGrpSpPr/>
        <p:nvPr/>
      </p:nvGrpSpPr>
      <p:grpSpPr>
        <a:xfrm>
          <a:off x="0" y="0"/>
          <a:ext cx="0" cy="0"/>
          <a:chOff x="0" y="0"/>
          <a:chExt cx="0" cy="0"/>
        </a:xfrm>
      </p:grpSpPr>
      <p:sp>
        <p:nvSpPr>
          <p:cNvPr id="403" name="Google Shape;403;p48"/>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04" name="Google Shape;404;p48"/>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405" name="Google Shape;405;p48"/>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Gear Extension</a:t>
            </a:r>
            <a:endParaRPr>
              <a:latin typeface="Helvetica Neue"/>
              <a:ea typeface="Helvetica Neue"/>
              <a:cs typeface="Helvetica Neue"/>
              <a:sym typeface="Helvetica Neue"/>
            </a:endParaRPr>
          </a:p>
        </p:txBody>
      </p:sp>
      <p:sp>
        <p:nvSpPr>
          <p:cNvPr id="406" name="Google Shape;406;p48"/>
          <p:cNvSpPr txBox="1"/>
          <p:nvPr/>
        </p:nvSpPr>
        <p:spPr>
          <a:xfrm>
            <a:off x="257175" y="636500"/>
            <a:ext cx="641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Epoxy attachment to drive motor in gearbox</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Changed height and diameter of the gear</a:t>
            </a:r>
            <a:endParaRPr>
              <a:latin typeface="Helvetica Neue"/>
              <a:ea typeface="Helvetica Neue"/>
              <a:cs typeface="Helvetica Neue"/>
              <a:sym typeface="Helvetica Neue"/>
            </a:endParaRPr>
          </a:p>
        </p:txBody>
      </p:sp>
      <p:pic>
        <p:nvPicPr>
          <p:cNvPr id="407" name="Google Shape;407;p48"/>
          <p:cNvPicPr preferRelativeResize="0"/>
          <p:nvPr/>
        </p:nvPicPr>
        <p:blipFill>
          <a:blip r:embed="rId4">
            <a:alphaModFix/>
          </a:blip>
          <a:stretch>
            <a:fillRect/>
          </a:stretch>
        </p:blipFill>
        <p:spPr>
          <a:xfrm>
            <a:off x="982788" y="2214776"/>
            <a:ext cx="2561194" cy="2473915"/>
          </a:xfrm>
          <a:prstGeom prst="rect">
            <a:avLst/>
          </a:prstGeom>
          <a:noFill/>
          <a:ln>
            <a:noFill/>
          </a:ln>
        </p:spPr>
      </p:pic>
      <p:pic>
        <p:nvPicPr>
          <p:cNvPr id="408" name="Google Shape;408;p48"/>
          <p:cNvPicPr preferRelativeResize="0"/>
          <p:nvPr/>
        </p:nvPicPr>
        <p:blipFill>
          <a:blip r:embed="rId5">
            <a:alphaModFix/>
          </a:blip>
          <a:stretch>
            <a:fillRect/>
          </a:stretch>
        </p:blipFill>
        <p:spPr>
          <a:xfrm>
            <a:off x="4159555" y="2214776"/>
            <a:ext cx="1788408" cy="2510774"/>
          </a:xfrm>
          <a:prstGeom prst="rect">
            <a:avLst/>
          </a:prstGeom>
          <a:noFill/>
          <a:ln>
            <a:noFill/>
          </a:ln>
        </p:spPr>
      </p:pic>
      <p:pic>
        <p:nvPicPr>
          <p:cNvPr id="409" name="Google Shape;409;p48" title="GearCap.mp3">
            <a:hlinkClick r:id="rId6"/>
          </p:cNvPr>
          <p:cNvPicPr preferRelativeResize="0"/>
          <p:nvPr/>
        </p:nvPicPr>
        <p:blipFill>
          <a:blip r:embed="rId7">
            <a:alphaModFix/>
          </a:blip>
          <a:stretch>
            <a:fillRect/>
          </a:stretch>
        </p:blipFill>
        <p:spPr>
          <a:xfrm>
            <a:off x="6825975" y="152400"/>
            <a:ext cx="457200" cy="457200"/>
          </a:xfrm>
          <a:prstGeom prst="rect">
            <a:avLst/>
          </a:prstGeom>
          <a:noFill/>
          <a:ln>
            <a:noFill/>
          </a:ln>
        </p:spPr>
      </p:pic>
      <p:pic>
        <p:nvPicPr>
          <p:cNvPr id="410" name="Google Shape;410;p48"/>
          <p:cNvPicPr preferRelativeResize="0"/>
          <p:nvPr/>
        </p:nvPicPr>
        <p:blipFill>
          <a:blip r:embed="rId8">
            <a:alphaModFix/>
          </a:blip>
          <a:stretch>
            <a:fillRect/>
          </a:stretch>
        </p:blipFill>
        <p:spPr>
          <a:xfrm>
            <a:off x="0" y="4096400"/>
            <a:ext cx="673789" cy="1047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15" name="Shape 415"/>
        <p:cNvGrpSpPr/>
        <p:nvPr/>
      </p:nvGrpSpPr>
      <p:grpSpPr>
        <a:xfrm>
          <a:off x="0" y="0"/>
          <a:ext cx="0" cy="0"/>
          <a:chOff x="0" y="0"/>
          <a:chExt cx="0" cy="0"/>
        </a:xfrm>
      </p:grpSpPr>
      <p:sp>
        <p:nvSpPr>
          <p:cNvPr id="416" name="Google Shape;416;p49"/>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17" name="Google Shape;417;p49"/>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418" name="Google Shape;418;p49"/>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Hub Drive Sprocket</a:t>
            </a:r>
            <a:endParaRPr>
              <a:latin typeface="Helvetica Neue"/>
              <a:ea typeface="Helvetica Neue"/>
              <a:cs typeface="Helvetica Neue"/>
              <a:sym typeface="Helvetica Neue"/>
            </a:endParaRPr>
          </a:p>
        </p:txBody>
      </p:sp>
      <p:sp>
        <p:nvSpPr>
          <p:cNvPr id="419" name="Google Shape;419;p49"/>
          <p:cNvSpPr txBox="1"/>
          <p:nvPr/>
        </p:nvSpPr>
        <p:spPr>
          <a:xfrm>
            <a:off x="257175" y="636500"/>
            <a:ext cx="6416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Press fit attachment into wheel hub</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Peg lock for anti-rotation</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Allowed the modification from a linear actuator to tank-drive steering</a:t>
            </a:r>
            <a:endParaRPr>
              <a:latin typeface="Helvetica Neue"/>
              <a:ea typeface="Helvetica Neue"/>
              <a:cs typeface="Helvetica Neue"/>
              <a:sym typeface="Helvetica Neue"/>
            </a:endParaRPr>
          </a:p>
        </p:txBody>
      </p:sp>
      <p:pic>
        <p:nvPicPr>
          <p:cNvPr id="420" name="Google Shape;420;p49"/>
          <p:cNvPicPr preferRelativeResize="0"/>
          <p:nvPr/>
        </p:nvPicPr>
        <p:blipFill>
          <a:blip r:embed="rId4">
            <a:alphaModFix/>
          </a:blip>
          <a:stretch>
            <a:fillRect/>
          </a:stretch>
        </p:blipFill>
        <p:spPr>
          <a:xfrm>
            <a:off x="812949" y="2257201"/>
            <a:ext cx="2891735" cy="2518599"/>
          </a:xfrm>
          <a:prstGeom prst="rect">
            <a:avLst/>
          </a:prstGeom>
          <a:noFill/>
          <a:ln>
            <a:noFill/>
          </a:ln>
        </p:spPr>
      </p:pic>
      <p:pic>
        <p:nvPicPr>
          <p:cNvPr id="421" name="Google Shape;421;p49"/>
          <p:cNvPicPr preferRelativeResize="0"/>
          <p:nvPr/>
        </p:nvPicPr>
        <p:blipFill>
          <a:blip r:embed="rId5">
            <a:alphaModFix/>
          </a:blip>
          <a:stretch>
            <a:fillRect/>
          </a:stretch>
        </p:blipFill>
        <p:spPr>
          <a:xfrm>
            <a:off x="3846054" y="2257201"/>
            <a:ext cx="3853469" cy="2518600"/>
          </a:xfrm>
          <a:prstGeom prst="rect">
            <a:avLst/>
          </a:prstGeom>
          <a:noFill/>
          <a:ln>
            <a:noFill/>
          </a:ln>
        </p:spPr>
      </p:pic>
      <p:pic>
        <p:nvPicPr>
          <p:cNvPr id="422" name="Google Shape;422;p49" title="Sprocket.mp3">
            <a:hlinkClick r:id="rId6"/>
          </p:cNvPr>
          <p:cNvPicPr preferRelativeResize="0"/>
          <p:nvPr/>
        </p:nvPicPr>
        <p:blipFill>
          <a:blip r:embed="rId7">
            <a:alphaModFix/>
          </a:blip>
          <a:stretch>
            <a:fillRect/>
          </a:stretch>
        </p:blipFill>
        <p:spPr>
          <a:xfrm>
            <a:off x="7699523" y="152400"/>
            <a:ext cx="457200" cy="457200"/>
          </a:xfrm>
          <a:prstGeom prst="rect">
            <a:avLst/>
          </a:prstGeom>
          <a:noFill/>
          <a:ln>
            <a:noFill/>
          </a:ln>
        </p:spPr>
      </p:pic>
      <p:pic>
        <p:nvPicPr>
          <p:cNvPr id="423" name="Google Shape;423;p49"/>
          <p:cNvPicPr preferRelativeResize="0"/>
          <p:nvPr/>
        </p:nvPicPr>
        <p:blipFill>
          <a:blip r:embed="rId8">
            <a:alphaModFix/>
          </a:blip>
          <a:stretch>
            <a:fillRect/>
          </a:stretch>
        </p:blipFill>
        <p:spPr>
          <a:xfrm>
            <a:off x="0" y="4096400"/>
            <a:ext cx="673789" cy="104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18" name="Shape 118"/>
        <p:cNvGrpSpPr/>
        <p:nvPr/>
      </p:nvGrpSpPr>
      <p:grpSpPr>
        <a:xfrm>
          <a:off x="0" y="0"/>
          <a:ext cx="0" cy="0"/>
          <a:chOff x="0" y="0"/>
          <a:chExt cx="0" cy="0"/>
        </a:xfrm>
      </p:grpSpPr>
      <p:sp>
        <p:nvSpPr>
          <p:cNvPr id="119" name="Google Shape;119;p23"/>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20" name="Google Shape;120;p23"/>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21" name="Google Shape;121;p23"/>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Motivation</a:t>
            </a:r>
            <a:endParaRPr>
              <a:latin typeface="Helvetica Neue"/>
              <a:ea typeface="Helvetica Neue"/>
              <a:cs typeface="Helvetica Neue"/>
              <a:sym typeface="Helvetica Neue"/>
            </a:endParaRPr>
          </a:p>
        </p:txBody>
      </p:sp>
      <p:sp>
        <p:nvSpPr>
          <p:cNvPr id="122" name="Google Shape;122;p23"/>
          <p:cNvSpPr txBox="1"/>
          <p:nvPr/>
        </p:nvSpPr>
        <p:spPr>
          <a:xfrm>
            <a:off x="133150" y="665700"/>
            <a:ext cx="622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p:txBody>
      </p:sp>
      <p:sp>
        <p:nvSpPr>
          <p:cNvPr id="123" name="Google Shape;123;p23"/>
          <p:cNvSpPr txBox="1"/>
          <p:nvPr/>
        </p:nvSpPr>
        <p:spPr>
          <a:xfrm>
            <a:off x="237875" y="662225"/>
            <a:ext cx="785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The motivation behind this project was to explore current </a:t>
            </a:r>
            <a:r>
              <a:rPr lang="en">
                <a:latin typeface="Proxima Nova"/>
                <a:ea typeface="Proxima Nova"/>
                <a:cs typeface="Proxima Nova"/>
                <a:sym typeface="Proxima Nova"/>
              </a:rPr>
              <a:t>technologies</a:t>
            </a:r>
            <a:r>
              <a:rPr lang="en">
                <a:latin typeface="Proxima Nova"/>
                <a:ea typeface="Proxima Nova"/>
                <a:cs typeface="Proxima Nova"/>
                <a:sym typeface="Proxima Nova"/>
              </a:rPr>
              <a:t> and to build and design a prototype for an autonomous vehicle that can survey and measure information from many different environments, as well as promote safety standards to current vehicles.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Exploration and safety are key factors that motivated our design, as we hope for this vehicle to one day be used on an extraterrestrial environment and discover and gather a wide variety of information.</a:t>
            </a:r>
            <a:endParaRPr>
              <a:latin typeface="Proxima Nova"/>
              <a:ea typeface="Proxima Nova"/>
              <a:cs typeface="Proxima Nova"/>
              <a:sym typeface="Proxima Nova"/>
            </a:endParaRPr>
          </a:p>
        </p:txBody>
      </p:sp>
      <p:pic>
        <p:nvPicPr>
          <p:cNvPr id="124" name="Google Shape;124;p23" title="Motivation.mp3">
            <a:hlinkClick r:id="rId4"/>
          </p:cNvPr>
          <p:cNvPicPr preferRelativeResize="0"/>
          <p:nvPr/>
        </p:nvPicPr>
        <p:blipFill>
          <a:blip r:embed="rId5">
            <a:alphaModFix/>
          </a:blip>
          <a:stretch>
            <a:fillRect/>
          </a:stretch>
        </p:blipFill>
        <p:spPr>
          <a:xfrm>
            <a:off x="152400" y="2507825"/>
            <a:ext cx="457200" cy="457200"/>
          </a:xfrm>
          <a:prstGeom prst="rect">
            <a:avLst/>
          </a:prstGeom>
          <a:noFill/>
          <a:ln>
            <a:noFill/>
          </a:ln>
        </p:spPr>
      </p:pic>
      <p:pic>
        <p:nvPicPr>
          <p:cNvPr id="125" name="Google Shape;125;p23"/>
          <p:cNvPicPr preferRelativeResize="0"/>
          <p:nvPr/>
        </p:nvPicPr>
        <p:blipFill>
          <a:blip r:embed="rId6">
            <a:alphaModFix/>
          </a:blip>
          <a:stretch>
            <a:fillRect/>
          </a:stretch>
        </p:blipFill>
        <p:spPr>
          <a:xfrm>
            <a:off x="0" y="4096400"/>
            <a:ext cx="673789" cy="1047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28" name="Shape 428"/>
        <p:cNvGrpSpPr/>
        <p:nvPr/>
      </p:nvGrpSpPr>
      <p:grpSpPr>
        <a:xfrm>
          <a:off x="0" y="0"/>
          <a:ext cx="0" cy="0"/>
          <a:chOff x="0" y="0"/>
          <a:chExt cx="0" cy="0"/>
        </a:xfrm>
      </p:grpSpPr>
      <p:sp>
        <p:nvSpPr>
          <p:cNvPr id="429" name="Google Shape;429;p50"/>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30" name="Google Shape;430;p50"/>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431" name="Google Shape;431;p50"/>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GPS/GSM</a:t>
            </a:r>
            <a:endParaRPr>
              <a:latin typeface="Helvetica Neue"/>
              <a:ea typeface="Helvetica Neue"/>
              <a:cs typeface="Helvetica Neue"/>
              <a:sym typeface="Helvetica Neue"/>
            </a:endParaRPr>
          </a:p>
        </p:txBody>
      </p:sp>
      <p:sp>
        <p:nvSpPr>
          <p:cNvPr id="432" name="Google Shape;432;p50"/>
          <p:cNvSpPr txBox="1"/>
          <p:nvPr/>
        </p:nvSpPr>
        <p:spPr>
          <a:xfrm>
            <a:off x="257175" y="636500"/>
            <a:ext cx="6416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The vehicle uses a GPS module: the Grove Air-530 to map the current location of the vehicle on the UI.</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The design also uses </a:t>
            </a:r>
            <a:r>
              <a:rPr lang="en">
                <a:solidFill>
                  <a:schemeClr val="dk1"/>
                </a:solidFill>
                <a:latin typeface="Helvetica Neue"/>
                <a:ea typeface="Helvetica Neue"/>
                <a:cs typeface="Helvetica Neue"/>
                <a:sym typeface="Helvetica Neue"/>
              </a:rPr>
              <a:t>SixFab 4G/LTE Cellular Modem Kit, which allows the our UI to connect to cellular networks as a backup if the vehicle isn’t in a location that has an established Wi-Fi network.</a:t>
            </a:r>
            <a:endParaRPr>
              <a:latin typeface="Helvetica Neue"/>
              <a:ea typeface="Helvetica Neue"/>
              <a:cs typeface="Helvetica Neue"/>
              <a:sym typeface="Helvetica Neue"/>
            </a:endParaRPr>
          </a:p>
        </p:txBody>
      </p:sp>
      <p:pic>
        <p:nvPicPr>
          <p:cNvPr id="433" name="Google Shape;433;p50"/>
          <p:cNvPicPr preferRelativeResize="0"/>
          <p:nvPr/>
        </p:nvPicPr>
        <p:blipFill>
          <a:blip r:embed="rId4">
            <a:alphaModFix/>
          </a:blip>
          <a:stretch>
            <a:fillRect/>
          </a:stretch>
        </p:blipFill>
        <p:spPr>
          <a:xfrm>
            <a:off x="1006275" y="2571750"/>
            <a:ext cx="3045345" cy="2284009"/>
          </a:xfrm>
          <a:prstGeom prst="rect">
            <a:avLst/>
          </a:prstGeom>
          <a:noFill/>
          <a:ln>
            <a:noFill/>
          </a:ln>
        </p:spPr>
      </p:pic>
      <p:pic>
        <p:nvPicPr>
          <p:cNvPr id="434" name="Google Shape;434;p50"/>
          <p:cNvPicPr preferRelativeResize="0"/>
          <p:nvPr/>
        </p:nvPicPr>
        <p:blipFill>
          <a:blip r:embed="rId5">
            <a:alphaModFix/>
          </a:blip>
          <a:stretch>
            <a:fillRect/>
          </a:stretch>
        </p:blipFill>
        <p:spPr>
          <a:xfrm>
            <a:off x="5604870" y="2571750"/>
            <a:ext cx="2284008" cy="2284008"/>
          </a:xfrm>
          <a:prstGeom prst="rect">
            <a:avLst/>
          </a:prstGeom>
          <a:noFill/>
          <a:ln>
            <a:noFill/>
          </a:ln>
        </p:spPr>
      </p:pic>
      <p:pic>
        <p:nvPicPr>
          <p:cNvPr id="435" name="Google Shape;435;p50" title="GPS + GSM.mp3">
            <a:hlinkClick r:id="rId6"/>
          </p:cNvPr>
          <p:cNvPicPr preferRelativeResize="0"/>
          <p:nvPr/>
        </p:nvPicPr>
        <p:blipFill>
          <a:blip r:embed="rId7">
            <a:alphaModFix/>
          </a:blip>
          <a:stretch>
            <a:fillRect/>
          </a:stretch>
        </p:blipFill>
        <p:spPr>
          <a:xfrm>
            <a:off x="7858900" y="258525"/>
            <a:ext cx="457200" cy="457200"/>
          </a:xfrm>
          <a:prstGeom prst="rect">
            <a:avLst/>
          </a:prstGeom>
          <a:noFill/>
          <a:ln>
            <a:noFill/>
          </a:ln>
        </p:spPr>
      </p:pic>
      <p:pic>
        <p:nvPicPr>
          <p:cNvPr id="436" name="Google Shape;436;p50"/>
          <p:cNvPicPr preferRelativeResize="0"/>
          <p:nvPr/>
        </p:nvPicPr>
        <p:blipFill>
          <a:blip r:embed="rId8">
            <a:alphaModFix/>
          </a:blip>
          <a:stretch>
            <a:fillRect/>
          </a:stretch>
        </p:blipFill>
        <p:spPr>
          <a:xfrm>
            <a:off x="-1" y="4113425"/>
            <a:ext cx="872025" cy="10471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41" name="Shape 441"/>
        <p:cNvGrpSpPr/>
        <p:nvPr/>
      </p:nvGrpSpPr>
      <p:grpSpPr>
        <a:xfrm>
          <a:off x="0" y="0"/>
          <a:ext cx="0" cy="0"/>
          <a:chOff x="0" y="0"/>
          <a:chExt cx="0" cy="0"/>
        </a:xfrm>
      </p:grpSpPr>
      <p:sp>
        <p:nvSpPr>
          <p:cNvPr id="442" name="Google Shape;442;p51"/>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43" name="Google Shape;443;p51"/>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444" name="Google Shape;444;p51"/>
          <p:cNvSpPr txBox="1"/>
          <p:nvPr/>
        </p:nvSpPr>
        <p:spPr>
          <a:xfrm>
            <a:off x="133150" y="119125"/>
            <a:ext cx="198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ATMega328P-U Microcontroller</a:t>
            </a:r>
            <a:endParaRPr>
              <a:latin typeface="Helvetica Neue"/>
              <a:ea typeface="Helvetica Neue"/>
              <a:cs typeface="Helvetica Neue"/>
              <a:sym typeface="Helvetica Neue"/>
            </a:endParaRPr>
          </a:p>
        </p:txBody>
      </p:sp>
      <p:pic>
        <p:nvPicPr>
          <p:cNvPr id="445" name="Google Shape;445;p51"/>
          <p:cNvPicPr preferRelativeResize="0"/>
          <p:nvPr/>
        </p:nvPicPr>
        <p:blipFill>
          <a:blip r:embed="rId4">
            <a:alphaModFix/>
          </a:blip>
          <a:stretch>
            <a:fillRect/>
          </a:stretch>
        </p:blipFill>
        <p:spPr>
          <a:xfrm>
            <a:off x="6515550" y="1574600"/>
            <a:ext cx="1653400" cy="1653400"/>
          </a:xfrm>
          <a:prstGeom prst="rect">
            <a:avLst/>
          </a:prstGeom>
          <a:noFill/>
          <a:ln>
            <a:noFill/>
          </a:ln>
        </p:spPr>
      </p:pic>
      <p:graphicFrame>
        <p:nvGraphicFramePr>
          <p:cNvPr id="446" name="Google Shape;446;p51"/>
          <p:cNvGraphicFramePr/>
          <p:nvPr/>
        </p:nvGraphicFramePr>
        <p:xfrm>
          <a:off x="2454975" y="119130"/>
          <a:ext cx="3000000" cy="3000000"/>
        </p:xfrm>
        <a:graphic>
          <a:graphicData uri="http://schemas.openxmlformats.org/drawingml/2006/table">
            <a:tbl>
              <a:tblPr>
                <a:noFill/>
                <a:tableStyleId>{B0F205A6-66DA-40DC-A9D7-EC645FAAD60D}</a:tableStyleId>
              </a:tblPr>
              <a:tblGrid>
                <a:gridCol w="1700875"/>
                <a:gridCol w="1700875"/>
              </a:tblGrid>
              <a:tr h="372375">
                <a:tc>
                  <a:txBody>
                    <a:bodyPr/>
                    <a:lstStyle/>
                    <a:p>
                      <a:pPr indent="0" lvl="0" marL="0" rtl="0" algn="ctr">
                        <a:spcBef>
                          <a:spcPts val="0"/>
                        </a:spcBef>
                        <a:spcAft>
                          <a:spcPts val="0"/>
                        </a:spcAft>
                        <a:buNone/>
                      </a:pPr>
                      <a:r>
                        <a:rPr lang="en"/>
                        <a:t>AVR</a:t>
                      </a:r>
                      <a:endParaRPr/>
                    </a:p>
                  </a:txBody>
                  <a:tcPr marT="91425" marB="91425" marR="91425" marL="91425"/>
                </a:tc>
                <a:tc>
                  <a:txBody>
                    <a:bodyPr/>
                    <a:lstStyle/>
                    <a:p>
                      <a:pPr indent="0" lvl="0" marL="0" rtl="0" algn="ctr">
                        <a:spcBef>
                          <a:spcPts val="0"/>
                        </a:spcBef>
                        <a:spcAft>
                          <a:spcPts val="0"/>
                        </a:spcAft>
                        <a:buNone/>
                      </a:pPr>
                      <a:r>
                        <a:rPr lang="en"/>
                        <a:t>Core Processor</a:t>
                      </a:r>
                      <a:endParaRPr/>
                    </a:p>
                  </a:txBody>
                  <a:tcPr marT="91425" marB="91425" marR="91425" marL="91425"/>
                </a:tc>
              </a:tr>
              <a:tr h="225975">
                <a:tc>
                  <a:txBody>
                    <a:bodyPr/>
                    <a:lstStyle/>
                    <a:p>
                      <a:pPr indent="0" lvl="0" marL="0" rtl="0" algn="ctr">
                        <a:spcBef>
                          <a:spcPts val="0"/>
                        </a:spcBef>
                        <a:spcAft>
                          <a:spcPts val="0"/>
                        </a:spcAft>
                        <a:buNone/>
                      </a:pPr>
                      <a:r>
                        <a:rPr lang="en"/>
                        <a:t>8-Bit</a:t>
                      </a:r>
                      <a:endParaRPr/>
                    </a:p>
                  </a:txBody>
                  <a:tcPr marT="91425" marB="91425" marR="91425" marL="91425"/>
                </a:tc>
                <a:tc>
                  <a:txBody>
                    <a:bodyPr/>
                    <a:lstStyle/>
                    <a:p>
                      <a:pPr indent="0" lvl="0" marL="0" rtl="0" algn="ctr">
                        <a:spcBef>
                          <a:spcPts val="0"/>
                        </a:spcBef>
                        <a:spcAft>
                          <a:spcPts val="0"/>
                        </a:spcAft>
                        <a:buNone/>
                      </a:pPr>
                      <a:r>
                        <a:rPr lang="en"/>
                        <a:t>Core Size</a:t>
                      </a:r>
                      <a:endParaRPr/>
                    </a:p>
                  </a:txBody>
                  <a:tcPr marT="91425" marB="91425" marR="91425" marL="91425"/>
                </a:tc>
              </a:tr>
              <a:tr h="351800">
                <a:tc>
                  <a:txBody>
                    <a:bodyPr/>
                    <a:lstStyle/>
                    <a:p>
                      <a:pPr indent="0" lvl="0" marL="0" rtl="0" algn="ctr">
                        <a:spcBef>
                          <a:spcPts val="0"/>
                        </a:spcBef>
                        <a:spcAft>
                          <a:spcPts val="0"/>
                        </a:spcAft>
                        <a:buNone/>
                      </a:pPr>
                      <a:r>
                        <a:rPr lang="en"/>
                        <a:t>20 MHz</a:t>
                      </a:r>
                      <a:endParaRPr/>
                    </a:p>
                  </a:txBody>
                  <a:tcPr marT="91425" marB="91425" marR="91425" marL="91425"/>
                </a:tc>
                <a:tc>
                  <a:txBody>
                    <a:bodyPr/>
                    <a:lstStyle/>
                    <a:p>
                      <a:pPr indent="0" lvl="0" marL="0" rtl="0" algn="ctr">
                        <a:spcBef>
                          <a:spcPts val="0"/>
                        </a:spcBef>
                        <a:spcAft>
                          <a:spcPts val="0"/>
                        </a:spcAft>
                        <a:buNone/>
                      </a:pPr>
                      <a:r>
                        <a:rPr lang="en"/>
                        <a:t>Speed</a:t>
                      </a:r>
                      <a:endParaRPr/>
                    </a:p>
                  </a:txBody>
                  <a:tcPr marT="91425" marB="91425" marR="91425" marL="91425"/>
                </a:tc>
              </a:tr>
              <a:tr h="351800">
                <a:tc>
                  <a:txBody>
                    <a:bodyPr/>
                    <a:lstStyle/>
                    <a:p>
                      <a:pPr indent="0" lvl="0" marL="0" rtl="0" algn="ctr">
                        <a:spcBef>
                          <a:spcPts val="0"/>
                        </a:spcBef>
                        <a:spcAft>
                          <a:spcPts val="0"/>
                        </a:spcAft>
                        <a:buNone/>
                      </a:pPr>
                      <a:r>
                        <a:rPr lang="en"/>
                        <a:t>32KB</a:t>
                      </a:r>
                      <a:endParaRPr/>
                    </a:p>
                  </a:txBody>
                  <a:tcPr marT="91425" marB="91425" marR="91425" marL="91425"/>
                </a:tc>
                <a:tc>
                  <a:txBody>
                    <a:bodyPr/>
                    <a:lstStyle/>
                    <a:p>
                      <a:pPr indent="0" lvl="0" marL="0" rtl="0" algn="ctr">
                        <a:spcBef>
                          <a:spcPts val="0"/>
                        </a:spcBef>
                        <a:spcAft>
                          <a:spcPts val="0"/>
                        </a:spcAft>
                        <a:buNone/>
                      </a:pPr>
                      <a:r>
                        <a:rPr lang="en"/>
                        <a:t>Program Memory Size</a:t>
                      </a:r>
                      <a:endParaRPr/>
                    </a:p>
                  </a:txBody>
                  <a:tcPr marT="91425" marB="91425" marR="91425" marL="91425"/>
                </a:tc>
              </a:tr>
              <a:tr h="351800">
                <a:tc>
                  <a:txBody>
                    <a:bodyPr/>
                    <a:lstStyle/>
                    <a:p>
                      <a:pPr indent="0" lvl="0" marL="0" rtl="0" algn="ctr">
                        <a:spcBef>
                          <a:spcPts val="0"/>
                        </a:spcBef>
                        <a:spcAft>
                          <a:spcPts val="0"/>
                        </a:spcAft>
                        <a:buNone/>
                      </a:pPr>
                      <a:r>
                        <a:rPr lang="en"/>
                        <a:t>Flash</a:t>
                      </a:r>
                      <a:endParaRPr/>
                    </a:p>
                  </a:txBody>
                  <a:tcPr marT="91425" marB="91425" marR="91425" marL="91425"/>
                </a:tc>
                <a:tc>
                  <a:txBody>
                    <a:bodyPr/>
                    <a:lstStyle/>
                    <a:p>
                      <a:pPr indent="0" lvl="0" marL="0" rtl="0" algn="ctr">
                        <a:spcBef>
                          <a:spcPts val="0"/>
                        </a:spcBef>
                        <a:spcAft>
                          <a:spcPts val="0"/>
                        </a:spcAft>
                        <a:buNone/>
                      </a:pPr>
                      <a:r>
                        <a:rPr lang="en"/>
                        <a:t>Program Memory Type</a:t>
                      </a:r>
                      <a:endParaRPr/>
                    </a:p>
                  </a:txBody>
                  <a:tcPr marT="91425" marB="91425" marR="91425" marL="91425"/>
                </a:tc>
              </a:tr>
              <a:tr h="351800">
                <a:tc>
                  <a:txBody>
                    <a:bodyPr/>
                    <a:lstStyle/>
                    <a:p>
                      <a:pPr indent="0" lvl="0" marL="0" rtl="0" algn="ctr">
                        <a:spcBef>
                          <a:spcPts val="0"/>
                        </a:spcBef>
                        <a:spcAft>
                          <a:spcPts val="0"/>
                        </a:spcAft>
                        <a:buNone/>
                      </a:pPr>
                      <a:r>
                        <a:rPr lang="en"/>
                        <a:t>1K * 8</a:t>
                      </a:r>
                      <a:endParaRPr/>
                    </a:p>
                  </a:txBody>
                  <a:tcPr marT="91425" marB="91425" marR="91425" marL="91425"/>
                </a:tc>
                <a:tc>
                  <a:txBody>
                    <a:bodyPr/>
                    <a:lstStyle/>
                    <a:p>
                      <a:pPr indent="0" lvl="0" marL="0" rtl="0" algn="ctr">
                        <a:spcBef>
                          <a:spcPts val="0"/>
                        </a:spcBef>
                        <a:spcAft>
                          <a:spcPts val="0"/>
                        </a:spcAft>
                        <a:buNone/>
                      </a:pPr>
                      <a:r>
                        <a:rPr lang="en"/>
                        <a:t>EEPROM Size</a:t>
                      </a:r>
                      <a:endParaRPr/>
                    </a:p>
                  </a:txBody>
                  <a:tcPr marT="91425" marB="91425" marR="91425" marL="91425"/>
                </a:tc>
              </a:tr>
              <a:tr h="351800">
                <a:tc>
                  <a:txBody>
                    <a:bodyPr/>
                    <a:lstStyle/>
                    <a:p>
                      <a:pPr indent="0" lvl="0" marL="0" rtl="0" algn="ctr">
                        <a:spcBef>
                          <a:spcPts val="0"/>
                        </a:spcBef>
                        <a:spcAft>
                          <a:spcPts val="0"/>
                        </a:spcAft>
                        <a:buNone/>
                      </a:pPr>
                      <a:r>
                        <a:rPr lang="en"/>
                        <a:t>2K * 8 </a:t>
                      </a:r>
                      <a:endParaRPr/>
                    </a:p>
                  </a:txBody>
                  <a:tcPr marT="91425" marB="91425" marR="91425" marL="91425"/>
                </a:tc>
                <a:tc>
                  <a:txBody>
                    <a:bodyPr/>
                    <a:lstStyle/>
                    <a:p>
                      <a:pPr indent="0" lvl="0" marL="0" rtl="0" algn="ctr">
                        <a:spcBef>
                          <a:spcPts val="0"/>
                        </a:spcBef>
                        <a:spcAft>
                          <a:spcPts val="0"/>
                        </a:spcAft>
                        <a:buNone/>
                      </a:pPr>
                      <a:r>
                        <a:rPr lang="en"/>
                        <a:t>RAM Size</a:t>
                      </a:r>
                      <a:endParaRPr/>
                    </a:p>
                  </a:txBody>
                  <a:tcPr marT="91425" marB="91425" marR="91425" marL="91425"/>
                </a:tc>
              </a:tr>
              <a:tr h="591550">
                <a:tc>
                  <a:txBody>
                    <a:bodyPr/>
                    <a:lstStyle/>
                    <a:p>
                      <a:pPr indent="0" lvl="0" marL="0" rtl="0" algn="ctr">
                        <a:spcBef>
                          <a:spcPts val="0"/>
                        </a:spcBef>
                        <a:spcAft>
                          <a:spcPts val="0"/>
                        </a:spcAft>
                        <a:buNone/>
                      </a:pPr>
                      <a:r>
                        <a:rPr lang="en"/>
                        <a:t>1.8V 5.5V</a:t>
                      </a:r>
                      <a:endParaRPr/>
                    </a:p>
                  </a:txBody>
                  <a:tcPr marT="91425" marB="91425" marR="91425" marL="91425"/>
                </a:tc>
                <a:tc>
                  <a:txBody>
                    <a:bodyPr/>
                    <a:lstStyle/>
                    <a:p>
                      <a:pPr indent="0" lvl="0" marL="0" rtl="0" algn="ctr">
                        <a:spcBef>
                          <a:spcPts val="0"/>
                        </a:spcBef>
                        <a:spcAft>
                          <a:spcPts val="0"/>
                        </a:spcAft>
                        <a:buNone/>
                      </a:pPr>
                      <a:r>
                        <a:rPr lang="en"/>
                        <a:t>Voltage - Supply (Vcc/Vdd)</a:t>
                      </a:r>
                      <a:endParaRPr/>
                    </a:p>
                  </a:txBody>
                  <a:tcPr marT="91425" marB="91425" marR="91425" marL="91425"/>
                </a:tc>
              </a:tr>
              <a:tr h="396450">
                <a:tc>
                  <a:txBody>
                    <a:bodyPr/>
                    <a:lstStyle/>
                    <a:p>
                      <a:pPr indent="0" lvl="0" marL="0" rtl="0" algn="ctr">
                        <a:spcBef>
                          <a:spcPts val="0"/>
                        </a:spcBef>
                        <a:spcAft>
                          <a:spcPts val="0"/>
                        </a:spcAft>
                        <a:buNone/>
                      </a:pPr>
                      <a:r>
                        <a:rPr lang="en"/>
                        <a:t>28</a:t>
                      </a:r>
                      <a:endParaRPr/>
                    </a:p>
                  </a:txBody>
                  <a:tcPr marT="91425" marB="91425" marR="91425" marL="91425"/>
                </a:tc>
                <a:tc>
                  <a:txBody>
                    <a:bodyPr/>
                    <a:lstStyle/>
                    <a:p>
                      <a:pPr indent="0" lvl="0" marL="0" rtl="0" algn="ctr">
                        <a:spcBef>
                          <a:spcPts val="0"/>
                        </a:spcBef>
                        <a:spcAft>
                          <a:spcPts val="0"/>
                        </a:spcAft>
                        <a:buNone/>
                      </a:pPr>
                      <a:r>
                        <a:rPr lang="en"/>
                        <a:t>Number of IO pins</a:t>
                      </a:r>
                      <a:endParaRPr/>
                    </a:p>
                  </a:txBody>
                  <a:tcPr marT="91425" marB="91425" marR="91425" marL="91425"/>
                </a:tc>
              </a:tr>
              <a:tr h="352050">
                <a:tc>
                  <a:txBody>
                    <a:bodyPr/>
                    <a:lstStyle/>
                    <a:p>
                      <a:pPr indent="0" lvl="0" marL="0" rtl="0" algn="ctr">
                        <a:spcBef>
                          <a:spcPts val="0"/>
                        </a:spcBef>
                        <a:spcAft>
                          <a:spcPts val="0"/>
                        </a:spcAft>
                        <a:buNone/>
                      </a:pPr>
                      <a:r>
                        <a:rPr lang="en"/>
                        <a:t>$2.63</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447" name="Google Shape;447;p51" title="ATMega-Slide.mp3">
            <a:hlinkClick r:id="rId5"/>
          </p:cNvPr>
          <p:cNvPicPr preferRelativeResize="0"/>
          <p:nvPr/>
        </p:nvPicPr>
        <p:blipFill>
          <a:blip r:embed="rId6">
            <a:alphaModFix/>
          </a:blip>
          <a:stretch>
            <a:fillRect/>
          </a:stretch>
        </p:blipFill>
        <p:spPr>
          <a:xfrm>
            <a:off x="968363" y="4264350"/>
            <a:ext cx="457200" cy="457200"/>
          </a:xfrm>
          <a:prstGeom prst="rect">
            <a:avLst/>
          </a:prstGeom>
          <a:noFill/>
          <a:ln>
            <a:noFill/>
          </a:ln>
        </p:spPr>
      </p:pic>
      <p:pic>
        <p:nvPicPr>
          <p:cNvPr id="448" name="Google Shape;448;p51"/>
          <p:cNvPicPr preferRelativeResize="0"/>
          <p:nvPr/>
        </p:nvPicPr>
        <p:blipFill>
          <a:blip r:embed="rId7">
            <a:alphaModFix/>
          </a:blip>
          <a:stretch>
            <a:fillRect/>
          </a:stretch>
        </p:blipFill>
        <p:spPr>
          <a:xfrm>
            <a:off x="0" y="3870488"/>
            <a:ext cx="715450" cy="127301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53" name="Shape 453"/>
        <p:cNvGrpSpPr/>
        <p:nvPr/>
      </p:nvGrpSpPr>
      <p:grpSpPr>
        <a:xfrm>
          <a:off x="0" y="0"/>
          <a:ext cx="0" cy="0"/>
          <a:chOff x="0" y="0"/>
          <a:chExt cx="0" cy="0"/>
        </a:xfrm>
      </p:grpSpPr>
      <p:sp>
        <p:nvSpPr>
          <p:cNvPr id="454" name="Google Shape;454;p52"/>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55" name="Google Shape;455;p52"/>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456" name="Google Shape;456;p52"/>
          <p:cNvSpPr txBox="1"/>
          <p:nvPr/>
        </p:nvSpPr>
        <p:spPr>
          <a:xfrm>
            <a:off x="133150" y="119125"/>
            <a:ext cx="86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HC-SR04 Distance Sensor</a:t>
            </a:r>
            <a:endParaRPr>
              <a:latin typeface="Helvetica Neue"/>
              <a:ea typeface="Helvetica Neue"/>
              <a:cs typeface="Helvetica Neue"/>
              <a:sym typeface="Helvetica Neue"/>
            </a:endParaRPr>
          </a:p>
        </p:txBody>
      </p:sp>
      <p:pic>
        <p:nvPicPr>
          <p:cNvPr id="457" name="Google Shape;457;p52"/>
          <p:cNvPicPr preferRelativeResize="0"/>
          <p:nvPr/>
        </p:nvPicPr>
        <p:blipFill>
          <a:blip r:embed="rId4">
            <a:alphaModFix/>
          </a:blip>
          <a:stretch>
            <a:fillRect/>
          </a:stretch>
        </p:blipFill>
        <p:spPr>
          <a:xfrm>
            <a:off x="1382500" y="2942525"/>
            <a:ext cx="2949375" cy="1673475"/>
          </a:xfrm>
          <a:prstGeom prst="rect">
            <a:avLst/>
          </a:prstGeom>
          <a:noFill/>
          <a:ln>
            <a:noFill/>
          </a:ln>
        </p:spPr>
      </p:pic>
      <p:sp>
        <p:nvSpPr>
          <p:cNvPr id="458" name="Google Shape;458;p52"/>
          <p:cNvSpPr txBox="1"/>
          <p:nvPr/>
        </p:nvSpPr>
        <p:spPr>
          <a:xfrm>
            <a:off x="359750" y="602825"/>
            <a:ext cx="4453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Has a range between 0 and 400 centimeters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Our vehicle with have four of these, one of each of the cardinal points of the car.</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Analog</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Using these sensors, the driver will be notified via the touchscreen display that the vehicle is too close to an object</a:t>
            </a:r>
            <a:endParaRPr>
              <a:latin typeface="Proxima Nova"/>
              <a:ea typeface="Proxima Nova"/>
              <a:cs typeface="Proxima Nova"/>
              <a:sym typeface="Proxima Nova"/>
            </a:endParaRPr>
          </a:p>
        </p:txBody>
      </p:sp>
      <p:graphicFrame>
        <p:nvGraphicFramePr>
          <p:cNvPr id="459" name="Google Shape;459;p52"/>
          <p:cNvGraphicFramePr/>
          <p:nvPr/>
        </p:nvGraphicFramePr>
        <p:xfrm>
          <a:off x="5278200" y="662675"/>
          <a:ext cx="3000000" cy="3000000"/>
        </p:xfrm>
        <a:graphic>
          <a:graphicData uri="http://schemas.openxmlformats.org/drawingml/2006/table">
            <a:tbl>
              <a:tblPr>
                <a:noFill/>
                <a:tableStyleId>{B0F205A6-66DA-40DC-A9D7-EC645FAAD60D}</a:tableStyleId>
              </a:tblPr>
              <a:tblGrid>
                <a:gridCol w="1534350"/>
                <a:gridCol w="1534350"/>
              </a:tblGrid>
              <a:tr h="555550">
                <a:tc>
                  <a:txBody>
                    <a:bodyPr/>
                    <a:lstStyle/>
                    <a:p>
                      <a:pPr indent="0" lvl="0" marL="0" rtl="0" algn="ctr">
                        <a:spcBef>
                          <a:spcPts val="0"/>
                        </a:spcBef>
                        <a:spcAft>
                          <a:spcPts val="0"/>
                        </a:spcAft>
                        <a:buNone/>
                      </a:pPr>
                      <a:r>
                        <a:rPr lang="en"/>
                        <a:t>3.1V - 5V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Analog</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400cm</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0cm</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$7.95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460" name="Google Shape;460;p52"/>
          <p:cNvPicPr preferRelativeResize="0"/>
          <p:nvPr/>
        </p:nvPicPr>
        <p:blipFill>
          <a:blip r:embed="rId5">
            <a:alphaModFix/>
          </a:blip>
          <a:stretch>
            <a:fillRect/>
          </a:stretch>
        </p:blipFill>
        <p:spPr>
          <a:xfrm>
            <a:off x="0" y="3870488"/>
            <a:ext cx="715450" cy="1273011"/>
          </a:xfrm>
          <a:prstGeom prst="rect">
            <a:avLst/>
          </a:prstGeom>
          <a:noFill/>
          <a:ln>
            <a:noFill/>
          </a:ln>
        </p:spPr>
      </p:pic>
      <p:pic>
        <p:nvPicPr>
          <p:cNvPr id="461" name="Google Shape;461;p52" title="HCSR04-Slide.mp3">
            <a:hlinkClick r:id="rId6"/>
          </p:cNvPr>
          <p:cNvPicPr preferRelativeResize="0"/>
          <p:nvPr/>
        </p:nvPicPr>
        <p:blipFill>
          <a:blip r:embed="rId7">
            <a:alphaModFix/>
          </a:blip>
          <a:stretch>
            <a:fillRect/>
          </a:stretch>
        </p:blipFill>
        <p:spPr>
          <a:xfrm>
            <a:off x="820375" y="3498175"/>
            <a:ext cx="457200" cy="45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66" name="Shape 466"/>
        <p:cNvGrpSpPr/>
        <p:nvPr/>
      </p:nvGrpSpPr>
      <p:grpSpPr>
        <a:xfrm>
          <a:off x="0" y="0"/>
          <a:ext cx="0" cy="0"/>
          <a:chOff x="0" y="0"/>
          <a:chExt cx="0" cy="0"/>
        </a:xfrm>
      </p:grpSpPr>
      <p:sp>
        <p:nvSpPr>
          <p:cNvPr id="467" name="Google Shape;467;p53"/>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68" name="Google Shape;468;p53"/>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469" name="Google Shape;469;p53"/>
          <p:cNvPicPr preferRelativeResize="0"/>
          <p:nvPr/>
        </p:nvPicPr>
        <p:blipFill>
          <a:blip r:embed="rId4">
            <a:alphaModFix/>
          </a:blip>
          <a:stretch>
            <a:fillRect/>
          </a:stretch>
        </p:blipFill>
        <p:spPr>
          <a:xfrm>
            <a:off x="820700" y="2968425"/>
            <a:ext cx="1665125" cy="1655725"/>
          </a:xfrm>
          <a:prstGeom prst="rect">
            <a:avLst/>
          </a:prstGeom>
          <a:noFill/>
          <a:ln>
            <a:noFill/>
          </a:ln>
        </p:spPr>
      </p:pic>
      <p:sp>
        <p:nvSpPr>
          <p:cNvPr id="470" name="Google Shape;470;p53"/>
          <p:cNvSpPr txBox="1"/>
          <p:nvPr/>
        </p:nvSpPr>
        <p:spPr>
          <a:xfrm>
            <a:off x="148375" y="168775"/>
            <a:ext cx="30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Adafruit VEML7700 Light Sensor</a:t>
            </a:r>
            <a:endParaRPr>
              <a:latin typeface="Proxima Nova"/>
              <a:ea typeface="Proxima Nova"/>
              <a:cs typeface="Proxima Nova"/>
              <a:sym typeface="Proxima Nova"/>
            </a:endParaRPr>
          </a:p>
        </p:txBody>
      </p:sp>
      <p:pic>
        <p:nvPicPr>
          <p:cNvPr id="471" name="Google Shape;471;p53"/>
          <p:cNvPicPr preferRelativeResize="0"/>
          <p:nvPr/>
        </p:nvPicPr>
        <p:blipFill rotWithShape="1">
          <a:blip r:embed="rId5">
            <a:alphaModFix/>
          </a:blip>
          <a:srcRect b="0" l="5924" r="-15838" t="-9902"/>
          <a:stretch/>
        </p:blipFill>
        <p:spPr>
          <a:xfrm>
            <a:off x="2837700" y="2799700"/>
            <a:ext cx="2512200" cy="1824450"/>
          </a:xfrm>
          <a:prstGeom prst="rect">
            <a:avLst/>
          </a:prstGeom>
          <a:noFill/>
          <a:ln>
            <a:noFill/>
          </a:ln>
        </p:spPr>
      </p:pic>
      <p:sp>
        <p:nvSpPr>
          <p:cNvPr id="472" name="Google Shape;472;p53"/>
          <p:cNvSpPr txBox="1"/>
          <p:nvPr/>
        </p:nvSpPr>
        <p:spPr>
          <a:xfrm>
            <a:off x="661175" y="904250"/>
            <a:ext cx="4268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Calculates the lux of the surrounding area</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Will be used to turn on vehicle headlights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Has I2C communication</a:t>
            </a:r>
            <a:endParaRPr>
              <a:latin typeface="Proxima Nova"/>
              <a:ea typeface="Proxima Nova"/>
              <a:cs typeface="Proxima Nova"/>
              <a:sym typeface="Proxima Nova"/>
            </a:endParaRPr>
          </a:p>
        </p:txBody>
      </p:sp>
      <p:graphicFrame>
        <p:nvGraphicFramePr>
          <p:cNvPr id="473" name="Google Shape;473;p53"/>
          <p:cNvGraphicFramePr/>
          <p:nvPr/>
        </p:nvGraphicFramePr>
        <p:xfrm>
          <a:off x="5278200" y="662675"/>
          <a:ext cx="3000000" cy="3000000"/>
        </p:xfrm>
        <a:graphic>
          <a:graphicData uri="http://schemas.openxmlformats.org/drawingml/2006/table">
            <a:tbl>
              <a:tblPr>
                <a:noFill/>
                <a:tableStyleId>{B0F205A6-66DA-40DC-A9D7-EC645FAAD60D}</a:tableStyleId>
              </a:tblPr>
              <a:tblGrid>
                <a:gridCol w="1534350"/>
                <a:gridCol w="1534350"/>
              </a:tblGrid>
              <a:tr h="555550">
                <a:tc>
                  <a:txBody>
                    <a:bodyPr/>
                    <a:lstStyle/>
                    <a:p>
                      <a:pPr indent="0" lvl="0" marL="0" rtl="0" algn="ctr">
                        <a:spcBef>
                          <a:spcPts val="0"/>
                        </a:spcBef>
                        <a:spcAft>
                          <a:spcPts val="0"/>
                        </a:spcAft>
                        <a:buNone/>
                      </a:pPr>
                      <a:r>
                        <a:rPr lang="en"/>
                        <a:t>2.5V - 3.6V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120klux</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0lux</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$4.95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474" name="Google Shape;474;p53"/>
          <p:cNvPicPr preferRelativeResize="0"/>
          <p:nvPr/>
        </p:nvPicPr>
        <p:blipFill>
          <a:blip r:embed="rId6">
            <a:alphaModFix/>
          </a:blip>
          <a:stretch>
            <a:fillRect/>
          </a:stretch>
        </p:blipFill>
        <p:spPr>
          <a:xfrm>
            <a:off x="0" y="3870488"/>
            <a:ext cx="715450" cy="1273011"/>
          </a:xfrm>
          <a:prstGeom prst="rect">
            <a:avLst/>
          </a:prstGeom>
          <a:noFill/>
          <a:ln>
            <a:noFill/>
          </a:ln>
        </p:spPr>
      </p:pic>
      <p:pic>
        <p:nvPicPr>
          <p:cNvPr id="475" name="Google Shape;475;p53" title="VEML7700-Slide.mp3">
            <a:hlinkClick r:id="rId7"/>
          </p:cNvPr>
          <p:cNvPicPr preferRelativeResize="0"/>
          <p:nvPr/>
        </p:nvPicPr>
        <p:blipFill>
          <a:blip r:embed="rId8">
            <a:alphaModFix/>
          </a:blip>
          <a:stretch>
            <a:fillRect/>
          </a:stretch>
        </p:blipFill>
        <p:spPr>
          <a:xfrm>
            <a:off x="5502300" y="3592825"/>
            <a:ext cx="457200" cy="45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80" name="Shape 480"/>
        <p:cNvGrpSpPr/>
        <p:nvPr/>
      </p:nvGrpSpPr>
      <p:grpSpPr>
        <a:xfrm>
          <a:off x="0" y="0"/>
          <a:ext cx="0" cy="0"/>
          <a:chOff x="0" y="0"/>
          <a:chExt cx="0" cy="0"/>
        </a:xfrm>
      </p:grpSpPr>
      <p:sp>
        <p:nvSpPr>
          <p:cNvPr id="481" name="Google Shape;481;p54"/>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82" name="Google Shape;482;p54"/>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483" name="Google Shape;483;p54"/>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DFRobot NFC Sensor</a:t>
            </a:r>
            <a:endParaRPr>
              <a:latin typeface="Helvetica Neue"/>
              <a:ea typeface="Helvetica Neue"/>
              <a:cs typeface="Helvetica Neue"/>
              <a:sym typeface="Helvetica Neue"/>
            </a:endParaRPr>
          </a:p>
        </p:txBody>
      </p:sp>
      <p:sp>
        <p:nvSpPr>
          <p:cNvPr id="484" name="Google Shape;484;p54"/>
          <p:cNvSpPr txBox="1"/>
          <p:nvPr/>
        </p:nvSpPr>
        <p:spPr>
          <a:xfrm>
            <a:off x="332075" y="686300"/>
            <a:ext cx="20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485" name="Google Shape;485;p54"/>
          <p:cNvPicPr preferRelativeResize="0"/>
          <p:nvPr/>
        </p:nvPicPr>
        <p:blipFill>
          <a:blip r:embed="rId4">
            <a:alphaModFix/>
          </a:blip>
          <a:stretch>
            <a:fillRect/>
          </a:stretch>
        </p:blipFill>
        <p:spPr>
          <a:xfrm>
            <a:off x="1785850" y="2287125"/>
            <a:ext cx="4786900" cy="2211475"/>
          </a:xfrm>
          <a:prstGeom prst="rect">
            <a:avLst/>
          </a:prstGeom>
          <a:noFill/>
          <a:ln>
            <a:noFill/>
          </a:ln>
        </p:spPr>
      </p:pic>
      <p:sp>
        <p:nvSpPr>
          <p:cNvPr id="486" name="Google Shape;486;p54"/>
          <p:cNvSpPr txBox="1"/>
          <p:nvPr/>
        </p:nvSpPr>
        <p:spPr>
          <a:xfrm>
            <a:off x="450150" y="605125"/>
            <a:ext cx="4899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Can communicate </a:t>
            </a:r>
            <a:r>
              <a:rPr lang="en">
                <a:latin typeface="Proxima Nova"/>
                <a:ea typeface="Proxima Nova"/>
                <a:cs typeface="Proxima Nova"/>
                <a:sym typeface="Proxima Nova"/>
              </a:rPr>
              <a:t>with</a:t>
            </a:r>
            <a:r>
              <a:rPr lang="en">
                <a:latin typeface="Proxima Nova"/>
                <a:ea typeface="Proxima Nova"/>
                <a:cs typeface="Proxima Nova"/>
                <a:sym typeface="Proxima Nova"/>
              </a:rPr>
              <a:t> either i2c or UART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Different protocol support</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Reader/Writer</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Card Emulation</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Peer-to-Peer</a:t>
            </a:r>
            <a:endParaRPr>
              <a:latin typeface="Proxima Nova"/>
              <a:ea typeface="Proxima Nova"/>
              <a:cs typeface="Proxima Nova"/>
              <a:sym typeface="Proxima Nova"/>
            </a:endParaRPr>
          </a:p>
        </p:txBody>
      </p:sp>
      <p:sp>
        <p:nvSpPr>
          <p:cNvPr id="487" name="Google Shape;487;p54"/>
          <p:cNvSpPr txBox="1"/>
          <p:nvPr/>
        </p:nvSpPr>
        <p:spPr>
          <a:xfrm>
            <a:off x="4355300" y="578600"/>
            <a:ext cx="4109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Will </a:t>
            </a:r>
            <a:r>
              <a:rPr lang="en">
                <a:latin typeface="Proxima Nova"/>
                <a:ea typeface="Proxima Nova"/>
                <a:cs typeface="Proxima Nova"/>
                <a:sym typeface="Proxima Nova"/>
              </a:rPr>
              <a:t>unlock the touchscreen after communication with NFC tag.</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If scanned again, screen will lock</a:t>
            </a:r>
            <a:endParaRPr>
              <a:latin typeface="Proxima Nova"/>
              <a:ea typeface="Proxima Nova"/>
              <a:cs typeface="Proxima Nova"/>
              <a:sym typeface="Proxima Nova"/>
            </a:endParaRPr>
          </a:p>
        </p:txBody>
      </p:sp>
      <p:pic>
        <p:nvPicPr>
          <p:cNvPr id="488" name="Google Shape;488;p54"/>
          <p:cNvPicPr preferRelativeResize="0"/>
          <p:nvPr/>
        </p:nvPicPr>
        <p:blipFill>
          <a:blip r:embed="rId5">
            <a:alphaModFix/>
          </a:blip>
          <a:stretch>
            <a:fillRect/>
          </a:stretch>
        </p:blipFill>
        <p:spPr>
          <a:xfrm>
            <a:off x="0" y="3870488"/>
            <a:ext cx="715450" cy="1273011"/>
          </a:xfrm>
          <a:prstGeom prst="rect">
            <a:avLst/>
          </a:prstGeom>
          <a:noFill/>
          <a:ln>
            <a:noFill/>
          </a:ln>
        </p:spPr>
      </p:pic>
      <p:pic>
        <p:nvPicPr>
          <p:cNvPr id="489" name="Google Shape;489;p54" title="NFC-Slide.mp3">
            <a:hlinkClick r:id="rId6"/>
          </p:cNvPr>
          <p:cNvPicPr preferRelativeResize="0"/>
          <p:nvPr/>
        </p:nvPicPr>
        <p:blipFill>
          <a:blip r:embed="rId7">
            <a:alphaModFix/>
          </a:blip>
          <a:stretch>
            <a:fillRect/>
          </a:stretch>
        </p:blipFill>
        <p:spPr>
          <a:xfrm>
            <a:off x="1057700" y="4197500"/>
            <a:ext cx="457200" cy="457200"/>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94" name="Shape 494"/>
        <p:cNvGrpSpPr/>
        <p:nvPr/>
      </p:nvGrpSpPr>
      <p:grpSpPr>
        <a:xfrm>
          <a:off x="0" y="0"/>
          <a:ext cx="0" cy="0"/>
          <a:chOff x="0" y="0"/>
          <a:chExt cx="0" cy="0"/>
        </a:xfrm>
      </p:grpSpPr>
      <p:sp>
        <p:nvSpPr>
          <p:cNvPr id="495" name="Google Shape;495;p55"/>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96" name="Google Shape;496;p55"/>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497" name="Google Shape;497;p55"/>
          <p:cNvPicPr preferRelativeResize="0"/>
          <p:nvPr/>
        </p:nvPicPr>
        <p:blipFill>
          <a:blip r:embed="rId4">
            <a:alphaModFix/>
          </a:blip>
          <a:stretch>
            <a:fillRect/>
          </a:stretch>
        </p:blipFill>
        <p:spPr>
          <a:xfrm>
            <a:off x="879100" y="3114937"/>
            <a:ext cx="1415125" cy="1233950"/>
          </a:xfrm>
          <a:prstGeom prst="rect">
            <a:avLst/>
          </a:prstGeom>
          <a:noFill/>
          <a:ln>
            <a:noFill/>
          </a:ln>
        </p:spPr>
      </p:pic>
      <p:sp>
        <p:nvSpPr>
          <p:cNvPr id="498" name="Google Shape;498;p55"/>
          <p:cNvSpPr txBox="1"/>
          <p:nvPr/>
        </p:nvSpPr>
        <p:spPr>
          <a:xfrm>
            <a:off x="233350" y="136125"/>
            <a:ext cx="381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Adafruit AM2320 Temperature and Humidity Sensor</a:t>
            </a:r>
            <a:endParaRPr>
              <a:latin typeface="Proxima Nova"/>
              <a:ea typeface="Proxima Nova"/>
              <a:cs typeface="Proxima Nova"/>
              <a:sym typeface="Proxima Nova"/>
            </a:endParaRPr>
          </a:p>
        </p:txBody>
      </p:sp>
      <p:sp>
        <p:nvSpPr>
          <p:cNvPr id="499" name="Google Shape;499;p55"/>
          <p:cNvSpPr txBox="1"/>
          <p:nvPr/>
        </p:nvSpPr>
        <p:spPr>
          <a:xfrm>
            <a:off x="441375" y="797025"/>
            <a:ext cx="3688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Measures temperature in between -40 to +80 degrees Celsius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Measures Humidity between 0 to 99.9 %RH (relative Humidity)</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I2C Communication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graphicFrame>
        <p:nvGraphicFramePr>
          <p:cNvPr id="500" name="Google Shape;500;p55"/>
          <p:cNvGraphicFramePr/>
          <p:nvPr/>
        </p:nvGraphicFramePr>
        <p:xfrm>
          <a:off x="5211575" y="832900"/>
          <a:ext cx="3000000" cy="3000000"/>
        </p:xfrm>
        <a:graphic>
          <a:graphicData uri="http://schemas.openxmlformats.org/drawingml/2006/table">
            <a:tbl>
              <a:tblPr>
                <a:noFill/>
                <a:tableStyleId>{B0F205A6-66DA-40DC-A9D7-EC645FAAD60D}</a:tableStyleId>
              </a:tblPr>
              <a:tblGrid>
                <a:gridCol w="1753800"/>
                <a:gridCol w="1877375"/>
              </a:tblGrid>
              <a:tr h="555550">
                <a:tc>
                  <a:txBody>
                    <a:bodyPr/>
                    <a:lstStyle/>
                    <a:p>
                      <a:pPr indent="0" lvl="0" marL="0" rtl="0" algn="ctr">
                        <a:spcBef>
                          <a:spcPts val="0"/>
                        </a:spcBef>
                        <a:spcAft>
                          <a:spcPts val="0"/>
                        </a:spcAft>
                        <a:buNone/>
                      </a:pPr>
                      <a:r>
                        <a:rPr lang="en"/>
                        <a:t>3.1V - 5.5V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437125">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468950">
                <a:tc>
                  <a:txBody>
                    <a:bodyPr/>
                    <a:lstStyle/>
                    <a:p>
                      <a:pPr indent="0" lvl="0" marL="0" rtl="0" algn="ctr">
                        <a:spcBef>
                          <a:spcPts val="0"/>
                        </a:spcBef>
                        <a:spcAft>
                          <a:spcPts val="0"/>
                        </a:spcAft>
                        <a:buClr>
                          <a:schemeClr val="dk1"/>
                        </a:buClr>
                        <a:buSzPts val="1100"/>
                        <a:buFont typeface="Arial"/>
                        <a:buNone/>
                      </a:pPr>
                      <a:r>
                        <a:rPr lang="en">
                          <a:solidFill>
                            <a:schemeClr val="dk1"/>
                          </a:solidFill>
                        </a:rPr>
                        <a:t>+85</a:t>
                      </a:r>
                      <a:r>
                        <a:rPr lang="en">
                          <a:solidFill>
                            <a:schemeClr val="dk1"/>
                          </a:solidFill>
                        </a:rPr>
                        <a:t>० Celsius</a:t>
                      </a:r>
                      <a:endParaRPr/>
                    </a:p>
                  </a:txBody>
                  <a:tcPr marT="91425" marB="91425" marR="91425" marL="91425"/>
                </a:tc>
                <a:tc>
                  <a:txBody>
                    <a:bodyPr/>
                    <a:lstStyle/>
                    <a:p>
                      <a:pPr indent="0" lvl="0" marL="0" rtl="0" algn="ctr">
                        <a:spcBef>
                          <a:spcPts val="0"/>
                        </a:spcBef>
                        <a:spcAft>
                          <a:spcPts val="0"/>
                        </a:spcAft>
                        <a:buNone/>
                      </a:pPr>
                      <a:r>
                        <a:rPr lang="en"/>
                        <a:t>Max Temp Range</a:t>
                      </a:r>
                      <a:endParaRPr/>
                    </a:p>
                  </a:txBody>
                  <a:tcPr marT="91425" marB="91425" marR="91425" marL="91425"/>
                </a:tc>
              </a:tr>
              <a:tr h="451925">
                <a:tc>
                  <a:txBody>
                    <a:bodyPr/>
                    <a:lstStyle/>
                    <a:p>
                      <a:pPr indent="0" lvl="0" marL="0" rtl="0" algn="ctr">
                        <a:spcBef>
                          <a:spcPts val="0"/>
                        </a:spcBef>
                        <a:spcAft>
                          <a:spcPts val="0"/>
                        </a:spcAft>
                        <a:buNone/>
                      </a:pPr>
                      <a:r>
                        <a:rPr lang="en"/>
                        <a:t>-40० Celsius</a:t>
                      </a:r>
                      <a:endParaRPr/>
                    </a:p>
                  </a:txBody>
                  <a:tcPr marT="91425" marB="91425" marR="91425" marL="91425"/>
                </a:tc>
                <a:tc>
                  <a:txBody>
                    <a:bodyPr/>
                    <a:lstStyle/>
                    <a:p>
                      <a:pPr indent="0" lvl="0" marL="0" rtl="0" algn="ctr">
                        <a:spcBef>
                          <a:spcPts val="0"/>
                        </a:spcBef>
                        <a:spcAft>
                          <a:spcPts val="0"/>
                        </a:spcAft>
                        <a:buNone/>
                      </a:pPr>
                      <a:r>
                        <a:rPr lang="en"/>
                        <a:t>Min Temp Range</a:t>
                      </a:r>
                      <a:endParaRPr/>
                    </a:p>
                  </a:txBody>
                  <a:tcPr marT="91425" marB="91425" marR="91425" marL="91425"/>
                </a:tc>
              </a:tr>
              <a:tr h="609575">
                <a:tc>
                  <a:txBody>
                    <a:bodyPr/>
                    <a:lstStyle/>
                    <a:p>
                      <a:pPr indent="0" lvl="0" marL="0" rtl="0" algn="ctr">
                        <a:spcBef>
                          <a:spcPts val="0"/>
                        </a:spcBef>
                        <a:spcAft>
                          <a:spcPts val="0"/>
                        </a:spcAft>
                        <a:buNone/>
                      </a:pPr>
                      <a:r>
                        <a:rPr lang="en"/>
                        <a:t>99.9%</a:t>
                      </a:r>
                      <a:endParaRPr/>
                    </a:p>
                  </a:txBody>
                  <a:tcPr marT="91425" marB="91425" marR="91425" marL="91425"/>
                </a:tc>
                <a:tc>
                  <a:txBody>
                    <a:bodyPr/>
                    <a:lstStyle/>
                    <a:p>
                      <a:pPr indent="0" lvl="0" marL="0" rtl="0" algn="ctr">
                        <a:spcBef>
                          <a:spcPts val="0"/>
                        </a:spcBef>
                        <a:spcAft>
                          <a:spcPts val="0"/>
                        </a:spcAft>
                        <a:buNone/>
                      </a:pPr>
                      <a:r>
                        <a:rPr lang="en"/>
                        <a:t>Max Humidity Range</a:t>
                      </a:r>
                      <a:endParaRPr/>
                    </a:p>
                  </a:txBody>
                  <a:tcPr marT="91425" marB="91425" marR="91425" marL="91425"/>
                </a:tc>
              </a:tr>
              <a:tr h="60957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Min Humidity Range</a:t>
                      </a:r>
                      <a:endParaRPr/>
                    </a:p>
                  </a:txBody>
                  <a:tcPr marT="91425" marB="91425" marR="91425" marL="91425"/>
                </a:tc>
              </a:tr>
              <a:tr h="555550">
                <a:tc>
                  <a:txBody>
                    <a:bodyPr/>
                    <a:lstStyle/>
                    <a:p>
                      <a:pPr indent="0" lvl="0" marL="0" rtl="0" algn="ctr">
                        <a:spcBef>
                          <a:spcPts val="0"/>
                        </a:spcBef>
                        <a:spcAft>
                          <a:spcPts val="0"/>
                        </a:spcAft>
                        <a:buNone/>
                      </a:pPr>
                      <a:r>
                        <a:rPr lang="en"/>
                        <a:t>$3.95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501" name="Google Shape;501;p55"/>
          <p:cNvPicPr preferRelativeResize="0"/>
          <p:nvPr/>
        </p:nvPicPr>
        <p:blipFill>
          <a:blip r:embed="rId5">
            <a:alphaModFix/>
          </a:blip>
          <a:stretch>
            <a:fillRect/>
          </a:stretch>
        </p:blipFill>
        <p:spPr>
          <a:xfrm>
            <a:off x="0" y="3870488"/>
            <a:ext cx="715450" cy="1273011"/>
          </a:xfrm>
          <a:prstGeom prst="rect">
            <a:avLst/>
          </a:prstGeom>
          <a:noFill/>
          <a:ln>
            <a:noFill/>
          </a:ln>
        </p:spPr>
      </p:pic>
      <p:pic>
        <p:nvPicPr>
          <p:cNvPr id="502" name="Google Shape;502;p55" title="AM2320-Slide.mp3">
            <a:hlinkClick r:id="rId6"/>
          </p:cNvPr>
          <p:cNvPicPr preferRelativeResize="0"/>
          <p:nvPr/>
        </p:nvPicPr>
        <p:blipFill>
          <a:blip r:embed="rId7">
            <a:alphaModFix/>
          </a:blip>
          <a:stretch>
            <a:fillRect/>
          </a:stretch>
        </p:blipFill>
        <p:spPr>
          <a:xfrm>
            <a:off x="2457875" y="3787850"/>
            <a:ext cx="457200" cy="457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07" name="Shape 507"/>
        <p:cNvGrpSpPr/>
        <p:nvPr/>
      </p:nvGrpSpPr>
      <p:grpSpPr>
        <a:xfrm>
          <a:off x="0" y="0"/>
          <a:ext cx="0" cy="0"/>
          <a:chOff x="0" y="0"/>
          <a:chExt cx="0" cy="0"/>
        </a:xfrm>
      </p:grpSpPr>
      <p:sp>
        <p:nvSpPr>
          <p:cNvPr id="508" name="Google Shape;508;p56"/>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09" name="Google Shape;509;p56"/>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510" name="Google Shape;510;p56"/>
          <p:cNvSpPr txBox="1"/>
          <p:nvPr/>
        </p:nvSpPr>
        <p:spPr>
          <a:xfrm>
            <a:off x="170150" y="1287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VEML 6070 </a:t>
            </a:r>
            <a:r>
              <a:rPr lang="en">
                <a:latin typeface="Helvetica Neue"/>
                <a:ea typeface="Helvetica Neue"/>
                <a:cs typeface="Helvetica Neue"/>
                <a:sym typeface="Helvetica Neue"/>
              </a:rPr>
              <a:t>UV Sensor</a:t>
            </a:r>
            <a:endParaRPr>
              <a:latin typeface="Helvetica Neue"/>
              <a:ea typeface="Helvetica Neue"/>
              <a:cs typeface="Helvetica Neue"/>
              <a:sym typeface="Helvetica Neue"/>
            </a:endParaRPr>
          </a:p>
        </p:txBody>
      </p:sp>
      <p:pic>
        <p:nvPicPr>
          <p:cNvPr id="511" name="Google Shape;511;p56"/>
          <p:cNvPicPr preferRelativeResize="0"/>
          <p:nvPr/>
        </p:nvPicPr>
        <p:blipFill>
          <a:blip r:embed="rId4">
            <a:alphaModFix/>
          </a:blip>
          <a:stretch>
            <a:fillRect/>
          </a:stretch>
        </p:blipFill>
        <p:spPr>
          <a:xfrm>
            <a:off x="844325" y="2980350"/>
            <a:ext cx="1226775" cy="1316774"/>
          </a:xfrm>
          <a:prstGeom prst="rect">
            <a:avLst/>
          </a:prstGeom>
          <a:noFill/>
          <a:ln>
            <a:noFill/>
          </a:ln>
        </p:spPr>
      </p:pic>
      <p:sp>
        <p:nvSpPr>
          <p:cNvPr id="512" name="Google Shape;512;p56"/>
          <p:cNvSpPr txBox="1"/>
          <p:nvPr/>
        </p:nvSpPr>
        <p:spPr>
          <a:xfrm>
            <a:off x="311825" y="681925"/>
            <a:ext cx="4433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The is capable of detecting light in the UV spectrum. More specifically the UV-A spectrum</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Does not produce a UV index value so calibration will be required.</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Uses I2C for communication</a:t>
            </a:r>
            <a:endParaRPr>
              <a:latin typeface="Proxima Nova"/>
              <a:ea typeface="Proxima Nova"/>
              <a:cs typeface="Proxima Nova"/>
              <a:sym typeface="Proxima Nova"/>
            </a:endParaRPr>
          </a:p>
        </p:txBody>
      </p:sp>
      <p:graphicFrame>
        <p:nvGraphicFramePr>
          <p:cNvPr id="513" name="Google Shape;513;p56"/>
          <p:cNvGraphicFramePr/>
          <p:nvPr/>
        </p:nvGraphicFramePr>
        <p:xfrm>
          <a:off x="5278200" y="662675"/>
          <a:ext cx="3000000" cy="3000000"/>
        </p:xfrm>
        <a:graphic>
          <a:graphicData uri="http://schemas.openxmlformats.org/drawingml/2006/table">
            <a:tbl>
              <a:tblPr>
                <a:noFill/>
                <a:tableStyleId>{B0F205A6-66DA-40DC-A9D7-EC645FAAD60D}</a:tableStyleId>
              </a:tblPr>
              <a:tblGrid>
                <a:gridCol w="1534350"/>
                <a:gridCol w="1534350"/>
              </a:tblGrid>
              <a:tr h="555550">
                <a:tc>
                  <a:txBody>
                    <a:bodyPr/>
                    <a:lstStyle/>
                    <a:p>
                      <a:pPr indent="0" lvl="0" marL="0" rtl="0" algn="ctr">
                        <a:spcBef>
                          <a:spcPts val="0"/>
                        </a:spcBef>
                        <a:spcAft>
                          <a:spcPts val="0"/>
                        </a:spcAft>
                        <a:buNone/>
                      </a:pPr>
                      <a:r>
                        <a:rPr lang="en"/>
                        <a:t>2.7 V to 5.5 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410 nm</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320 nm</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$4.95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514" name="Google Shape;514;p56"/>
          <p:cNvPicPr preferRelativeResize="0"/>
          <p:nvPr/>
        </p:nvPicPr>
        <p:blipFill>
          <a:blip r:embed="rId5">
            <a:alphaModFix/>
          </a:blip>
          <a:stretch>
            <a:fillRect/>
          </a:stretch>
        </p:blipFill>
        <p:spPr>
          <a:xfrm>
            <a:off x="2159900" y="2738126"/>
            <a:ext cx="2932614" cy="1693200"/>
          </a:xfrm>
          <a:prstGeom prst="rect">
            <a:avLst/>
          </a:prstGeom>
          <a:noFill/>
          <a:ln>
            <a:noFill/>
          </a:ln>
        </p:spPr>
      </p:pic>
      <p:pic>
        <p:nvPicPr>
          <p:cNvPr id="515" name="Google Shape;515;p56"/>
          <p:cNvPicPr preferRelativeResize="0"/>
          <p:nvPr/>
        </p:nvPicPr>
        <p:blipFill>
          <a:blip r:embed="rId6">
            <a:alphaModFix/>
          </a:blip>
          <a:stretch>
            <a:fillRect/>
          </a:stretch>
        </p:blipFill>
        <p:spPr>
          <a:xfrm>
            <a:off x="-12" y="3870501"/>
            <a:ext cx="715450" cy="1273011"/>
          </a:xfrm>
          <a:prstGeom prst="rect">
            <a:avLst/>
          </a:prstGeom>
          <a:noFill/>
          <a:ln>
            <a:noFill/>
          </a:ln>
        </p:spPr>
      </p:pic>
      <p:pic>
        <p:nvPicPr>
          <p:cNvPr id="516" name="Google Shape;516;p56" title="UV-Slide.mp3">
            <a:hlinkClick r:id="rId7"/>
          </p:cNvPr>
          <p:cNvPicPr preferRelativeResize="0"/>
          <p:nvPr/>
        </p:nvPicPr>
        <p:blipFill>
          <a:blip r:embed="rId8">
            <a:alphaModFix/>
          </a:blip>
          <a:stretch>
            <a:fillRect/>
          </a:stretch>
        </p:blipFill>
        <p:spPr>
          <a:xfrm>
            <a:off x="1094764" y="4431325"/>
            <a:ext cx="457200" cy="45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21" name="Shape 521"/>
        <p:cNvGrpSpPr/>
        <p:nvPr/>
      </p:nvGrpSpPr>
      <p:grpSpPr>
        <a:xfrm>
          <a:off x="0" y="0"/>
          <a:ext cx="0" cy="0"/>
          <a:chOff x="0" y="0"/>
          <a:chExt cx="0" cy="0"/>
        </a:xfrm>
      </p:grpSpPr>
      <p:sp>
        <p:nvSpPr>
          <p:cNvPr id="522" name="Google Shape;522;p57"/>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23" name="Google Shape;523;p57"/>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524" name="Google Shape;524;p57"/>
          <p:cNvPicPr preferRelativeResize="0"/>
          <p:nvPr/>
        </p:nvPicPr>
        <p:blipFill>
          <a:blip r:embed="rId4">
            <a:alphaModFix/>
          </a:blip>
          <a:stretch>
            <a:fillRect/>
          </a:stretch>
        </p:blipFill>
        <p:spPr>
          <a:xfrm>
            <a:off x="1013700" y="2670672"/>
            <a:ext cx="1903800" cy="1714016"/>
          </a:xfrm>
          <a:prstGeom prst="rect">
            <a:avLst/>
          </a:prstGeom>
          <a:noFill/>
          <a:ln>
            <a:noFill/>
          </a:ln>
        </p:spPr>
      </p:pic>
      <p:sp>
        <p:nvSpPr>
          <p:cNvPr id="525" name="Google Shape;525;p57"/>
          <p:cNvSpPr txBox="1"/>
          <p:nvPr/>
        </p:nvSpPr>
        <p:spPr>
          <a:xfrm>
            <a:off x="359925" y="443650"/>
            <a:ext cx="3286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Can measure the amount of oxygen in the air up to 30%</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Unsafe Oxygen percentage is 19.5% and below</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I2C communication</a:t>
            </a:r>
            <a:endParaRPr>
              <a:latin typeface="Proxima Nova"/>
              <a:ea typeface="Proxima Nova"/>
              <a:cs typeface="Proxima Nova"/>
              <a:sym typeface="Proxima Nova"/>
            </a:endParaRPr>
          </a:p>
        </p:txBody>
      </p:sp>
      <p:sp>
        <p:nvSpPr>
          <p:cNvPr id="526" name="Google Shape;526;p57"/>
          <p:cNvSpPr txBox="1"/>
          <p:nvPr/>
        </p:nvSpPr>
        <p:spPr>
          <a:xfrm>
            <a:off x="116425" y="82000"/>
            <a:ext cx="31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DFRobot SEN0322 Oxygen Sensor</a:t>
            </a:r>
            <a:endParaRPr>
              <a:latin typeface="Proxima Nova"/>
              <a:ea typeface="Proxima Nova"/>
              <a:cs typeface="Proxima Nova"/>
              <a:sym typeface="Proxima Nova"/>
            </a:endParaRPr>
          </a:p>
        </p:txBody>
      </p:sp>
      <p:graphicFrame>
        <p:nvGraphicFramePr>
          <p:cNvPr id="527" name="Google Shape;527;p57"/>
          <p:cNvGraphicFramePr/>
          <p:nvPr/>
        </p:nvGraphicFramePr>
        <p:xfrm>
          <a:off x="5070975" y="1032725"/>
          <a:ext cx="3000000" cy="3000000"/>
        </p:xfrm>
        <a:graphic>
          <a:graphicData uri="http://schemas.openxmlformats.org/drawingml/2006/table">
            <a:tbl>
              <a:tblPr>
                <a:noFill/>
                <a:tableStyleId>{B0F205A6-66DA-40DC-A9D7-EC645FAAD60D}</a:tableStyleId>
              </a:tblPr>
              <a:tblGrid>
                <a:gridCol w="1534350"/>
                <a:gridCol w="1534350"/>
              </a:tblGrid>
              <a:tr h="555550">
                <a:tc>
                  <a:txBody>
                    <a:bodyPr/>
                    <a:lstStyle/>
                    <a:p>
                      <a:pPr indent="0" lvl="0" marL="0" rtl="0" algn="ctr">
                        <a:spcBef>
                          <a:spcPts val="0"/>
                        </a:spcBef>
                        <a:spcAft>
                          <a:spcPts val="0"/>
                        </a:spcAft>
                        <a:buNone/>
                      </a:pPr>
                      <a:r>
                        <a:rPr lang="en"/>
                        <a:t>3.3V - 5.5V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30%</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$53.90</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528" name="Google Shape;528;p57"/>
          <p:cNvPicPr preferRelativeResize="0"/>
          <p:nvPr/>
        </p:nvPicPr>
        <p:blipFill>
          <a:blip r:embed="rId5">
            <a:alphaModFix/>
          </a:blip>
          <a:stretch>
            <a:fillRect/>
          </a:stretch>
        </p:blipFill>
        <p:spPr>
          <a:xfrm>
            <a:off x="0" y="3870488"/>
            <a:ext cx="715450" cy="1273011"/>
          </a:xfrm>
          <a:prstGeom prst="rect">
            <a:avLst/>
          </a:prstGeom>
          <a:noFill/>
          <a:ln>
            <a:noFill/>
          </a:ln>
        </p:spPr>
      </p:pic>
      <p:pic>
        <p:nvPicPr>
          <p:cNvPr id="529" name="Google Shape;529;p57" title="O2-Slide.mp3">
            <a:hlinkClick r:id="rId6"/>
          </p:cNvPr>
          <p:cNvPicPr preferRelativeResize="0"/>
          <p:nvPr/>
        </p:nvPicPr>
        <p:blipFill>
          <a:blip r:embed="rId7">
            <a:alphaModFix/>
          </a:blip>
          <a:stretch>
            <a:fillRect/>
          </a:stretch>
        </p:blipFill>
        <p:spPr>
          <a:xfrm>
            <a:off x="359925" y="3086350"/>
            <a:ext cx="457200" cy="457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34" name="Shape 534"/>
        <p:cNvGrpSpPr/>
        <p:nvPr/>
      </p:nvGrpSpPr>
      <p:grpSpPr>
        <a:xfrm>
          <a:off x="0" y="0"/>
          <a:ext cx="0" cy="0"/>
          <a:chOff x="0" y="0"/>
          <a:chExt cx="0" cy="0"/>
        </a:xfrm>
      </p:grpSpPr>
      <p:sp>
        <p:nvSpPr>
          <p:cNvPr id="535" name="Google Shape;535;p58"/>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36" name="Google Shape;536;p58"/>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537" name="Google Shape;537;p58"/>
          <p:cNvPicPr preferRelativeResize="0"/>
          <p:nvPr/>
        </p:nvPicPr>
        <p:blipFill>
          <a:blip r:embed="rId4">
            <a:alphaModFix/>
          </a:blip>
          <a:stretch>
            <a:fillRect/>
          </a:stretch>
        </p:blipFill>
        <p:spPr>
          <a:xfrm>
            <a:off x="976555" y="3159112"/>
            <a:ext cx="2113795" cy="1477500"/>
          </a:xfrm>
          <a:prstGeom prst="rect">
            <a:avLst/>
          </a:prstGeom>
          <a:noFill/>
          <a:ln>
            <a:noFill/>
          </a:ln>
        </p:spPr>
      </p:pic>
      <p:sp>
        <p:nvSpPr>
          <p:cNvPr id="538" name="Google Shape;538;p58"/>
          <p:cNvSpPr txBox="1"/>
          <p:nvPr/>
        </p:nvSpPr>
        <p:spPr>
          <a:xfrm>
            <a:off x="310500" y="399250"/>
            <a:ext cx="3860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Outputs a Volatile Organic Compounds index value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VOC’s can come from everyday things such as paint, cleaning supplies, office supplies, and more...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I2C communication</a:t>
            </a:r>
            <a:endParaRPr>
              <a:latin typeface="Proxima Nova"/>
              <a:ea typeface="Proxima Nova"/>
              <a:cs typeface="Proxima Nova"/>
              <a:sym typeface="Proxima Nova"/>
            </a:endParaRPr>
          </a:p>
        </p:txBody>
      </p:sp>
      <p:pic>
        <p:nvPicPr>
          <p:cNvPr id="539" name="Google Shape;539;p58"/>
          <p:cNvPicPr preferRelativeResize="0"/>
          <p:nvPr/>
        </p:nvPicPr>
        <p:blipFill>
          <a:blip r:embed="rId5">
            <a:alphaModFix/>
          </a:blip>
          <a:stretch>
            <a:fillRect/>
          </a:stretch>
        </p:blipFill>
        <p:spPr>
          <a:xfrm>
            <a:off x="4170600" y="3757912"/>
            <a:ext cx="3478735" cy="810538"/>
          </a:xfrm>
          <a:prstGeom prst="rect">
            <a:avLst/>
          </a:prstGeom>
          <a:noFill/>
          <a:ln>
            <a:noFill/>
          </a:ln>
        </p:spPr>
      </p:pic>
      <p:sp>
        <p:nvSpPr>
          <p:cNvPr id="540" name="Google Shape;540;p58"/>
          <p:cNvSpPr txBox="1"/>
          <p:nvPr/>
        </p:nvSpPr>
        <p:spPr>
          <a:xfrm>
            <a:off x="106325" y="42250"/>
            <a:ext cx="30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Adafruit SGP40 VOC Sensor:</a:t>
            </a:r>
            <a:endParaRPr>
              <a:latin typeface="Proxima Nova"/>
              <a:ea typeface="Proxima Nova"/>
              <a:cs typeface="Proxima Nova"/>
              <a:sym typeface="Proxima Nova"/>
            </a:endParaRPr>
          </a:p>
        </p:txBody>
      </p:sp>
      <p:graphicFrame>
        <p:nvGraphicFramePr>
          <p:cNvPr id="541" name="Google Shape;541;p58"/>
          <p:cNvGraphicFramePr/>
          <p:nvPr/>
        </p:nvGraphicFramePr>
        <p:xfrm>
          <a:off x="5396275" y="522050"/>
          <a:ext cx="3000000" cy="3000000"/>
        </p:xfrm>
        <a:graphic>
          <a:graphicData uri="http://schemas.openxmlformats.org/drawingml/2006/table">
            <a:tbl>
              <a:tblPr>
                <a:noFill/>
                <a:tableStyleId>{B0F205A6-66DA-40DC-A9D7-EC645FAAD60D}</a:tableStyleId>
              </a:tblPr>
              <a:tblGrid>
                <a:gridCol w="1534350"/>
                <a:gridCol w="1534350"/>
              </a:tblGrid>
              <a:tr h="555550">
                <a:tc>
                  <a:txBody>
                    <a:bodyPr/>
                    <a:lstStyle/>
                    <a:p>
                      <a:pPr indent="0" lvl="0" marL="0" rtl="0" algn="ctr">
                        <a:spcBef>
                          <a:spcPts val="0"/>
                        </a:spcBef>
                        <a:spcAft>
                          <a:spcPts val="0"/>
                        </a:spcAft>
                        <a:buNone/>
                      </a:pPr>
                      <a:r>
                        <a:rPr lang="en"/>
                        <a:t>1.7</a:t>
                      </a:r>
                      <a:r>
                        <a:rPr lang="en"/>
                        <a:t>V - 3.6V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500 VOC index points</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0 VOC index points</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$4.95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542" name="Google Shape;542;p58"/>
          <p:cNvPicPr preferRelativeResize="0"/>
          <p:nvPr/>
        </p:nvPicPr>
        <p:blipFill>
          <a:blip r:embed="rId6">
            <a:alphaModFix/>
          </a:blip>
          <a:stretch>
            <a:fillRect/>
          </a:stretch>
        </p:blipFill>
        <p:spPr>
          <a:xfrm>
            <a:off x="0" y="3870488"/>
            <a:ext cx="715450" cy="1273011"/>
          </a:xfrm>
          <a:prstGeom prst="rect">
            <a:avLst/>
          </a:prstGeom>
          <a:noFill/>
          <a:ln>
            <a:noFill/>
          </a:ln>
        </p:spPr>
      </p:pic>
      <p:pic>
        <p:nvPicPr>
          <p:cNvPr id="543" name="Google Shape;543;p58" title="VOC-slide.mp3">
            <a:hlinkClick r:id="rId7"/>
          </p:cNvPr>
          <p:cNvPicPr preferRelativeResize="0"/>
          <p:nvPr/>
        </p:nvPicPr>
        <p:blipFill>
          <a:blip r:embed="rId8">
            <a:alphaModFix/>
          </a:blip>
          <a:stretch>
            <a:fillRect/>
          </a:stretch>
        </p:blipFill>
        <p:spPr>
          <a:xfrm>
            <a:off x="258250" y="3052525"/>
            <a:ext cx="457200" cy="457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48" name="Shape 548"/>
        <p:cNvGrpSpPr/>
        <p:nvPr/>
      </p:nvGrpSpPr>
      <p:grpSpPr>
        <a:xfrm>
          <a:off x="0" y="0"/>
          <a:ext cx="0" cy="0"/>
          <a:chOff x="0" y="0"/>
          <a:chExt cx="0" cy="0"/>
        </a:xfrm>
      </p:grpSpPr>
      <p:sp>
        <p:nvSpPr>
          <p:cNvPr id="549" name="Google Shape;549;p59"/>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50" name="Google Shape;550;p59"/>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551" name="Google Shape;551;p59"/>
          <p:cNvPicPr preferRelativeResize="0"/>
          <p:nvPr/>
        </p:nvPicPr>
        <p:blipFill>
          <a:blip r:embed="rId4">
            <a:alphaModFix/>
          </a:blip>
          <a:stretch>
            <a:fillRect/>
          </a:stretch>
        </p:blipFill>
        <p:spPr>
          <a:xfrm rot="5400000">
            <a:off x="1253087" y="2824061"/>
            <a:ext cx="1530400" cy="2176276"/>
          </a:xfrm>
          <a:prstGeom prst="rect">
            <a:avLst/>
          </a:prstGeom>
          <a:noFill/>
          <a:ln>
            <a:noFill/>
          </a:ln>
        </p:spPr>
      </p:pic>
      <p:sp>
        <p:nvSpPr>
          <p:cNvPr id="552" name="Google Shape;552;p59"/>
          <p:cNvSpPr txBox="1"/>
          <p:nvPr/>
        </p:nvSpPr>
        <p:spPr>
          <a:xfrm>
            <a:off x="136125" y="155575"/>
            <a:ext cx="41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Adafruit PMSA003I Particulate Matter Sensor:</a:t>
            </a:r>
            <a:endParaRPr>
              <a:latin typeface="Proxima Nova"/>
              <a:ea typeface="Proxima Nova"/>
              <a:cs typeface="Proxima Nova"/>
              <a:sym typeface="Proxima Nova"/>
            </a:endParaRPr>
          </a:p>
        </p:txBody>
      </p:sp>
      <p:sp>
        <p:nvSpPr>
          <p:cNvPr id="553" name="Google Shape;553;p59"/>
          <p:cNvSpPr txBox="1"/>
          <p:nvPr/>
        </p:nvSpPr>
        <p:spPr>
          <a:xfrm>
            <a:off x="700050" y="729225"/>
            <a:ext cx="3315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Uses laser scattering to detect particles in small air samples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Determines size of particle and places data in a bin representing size.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Outputs the number of particles suspended in the air sample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I2C communication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graphicFrame>
        <p:nvGraphicFramePr>
          <p:cNvPr id="554" name="Google Shape;554;p59"/>
          <p:cNvGraphicFramePr/>
          <p:nvPr/>
        </p:nvGraphicFramePr>
        <p:xfrm>
          <a:off x="5196800" y="1077100"/>
          <a:ext cx="3000000" cy="3000000"/>
        </p:xfrm>
        <a:graphic>
          <a:graphicData uri="http://schemas.openxmlformats.org/drawingml/2006/table">
            <a:tbl>
              <a:tblPr>
                <a:noFill/>
                <a:tableStyleId>{B0F205A6-66DA-40DC-A9D7-EC645FAAD60D}</a:tableStyleId>
              </a:tblPr>
              <a:tblGrid>
                <a:gridCol w="1534350"/>
                <a:gridCol w="1534350"/>
              </a:tblGrid>
              <a:tr h="555550">
                <a:tc>
                  <a:txBody>
                    <a:bodyPr/>
                    <a:lstStyle/>
                    <a:p>
                      <a:pPr indent="0" lvl="0" marL="0" rtl="0" algn="ctr">
                        <a:spcBef>
                          <a:spcPts val="0"/>
                        </a:spcBef>
                        <a:spcAft>
                          <a:spcPts val="0"/>
                        </a:spcAft>
                        <a:buNone/>
                      </a:pPr>
                      <a:r>
                        <a:rPr lang="en"/>
                        <a:t>4.5V - 5.5V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10um</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0.3um</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$44.95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555" name="Google Shape;555;p59"/>
          <p:cNvPicPr preferRelativeResize="0"/>
          <p:nvPr/>
        </p:nvPicPr>
        <p:blipFill>
          <a:blip r:embed="rId5">
            <a:alphaModFix/>
          </a:blip>
          <a:stretch>
            <a:fillRect/>
          </a:stretch>
        </p:blipFill>
        <p:spPr>
          <a:xfrm>
            <a:off x="0" y="3870488"/>
            <a:ext cx="715450" cy="1273011"/>
          </a:xfrm>
          <a:prstGeom prst="rect">
            <a:avLst/>
          </a:prstGeom>
          <a:noFill/>
          <a:ln>
            <a:noFill/>
          </a:ln>
        </p:spPr>
      </p:pic>
      <p:pic>
        <p:nvPicPr>
          <p:cNvPr id="556" name="Google Shape;556;p59" title="PM-Slide.mp3">
            <a:hlinkClick r:id="rId6"/>
          </p:cNvPr>
          <p:cNvPicPr preferRelativeResize="0"/>
          <p:nvPr/>
        </p:nvPicPr>
        <p:blipFill>
          <a:blip r:embed="rId7">
            <a:alphaModFix/>
          </a:blip>
          <a:stretch>
            <a:fillRect/>
          </a:stretch>
        </p:blipFill>
        <p:spPr>
          <a:xfrm>
            <a:off x="169400" y="3180750"/>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30" name="Shape 130"/>
        <p:cNvGrpSpPr/>
        <p:nvPr/>
      </p:nvGrpSpPr>
      <p:grpSpPr>
        <a:xfrm>
          <a:off x="0" y="0"/>
          <a:ext cx="0" cy="0"/>
          <a:chOff x="0" y="0"/>
          <a:chExt cx="0" cy="0"/>
        </a:xfrm>
      </p:grpSpPr>
      <p:sp>
        <p:nvSpPr>
          <p:cNvPr id="131" name="Google Shape;131;p24"/>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32" name="Google Shape;132;p24"/>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33" name="Google Shape;133;p24"/>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Goals and Objectiv</a:t>
            </a:r>
            <a:r>
              <a:rPr lang="en">
                <a:latin typeface="Helvetica Neue"/>
                <a:ea typeface="Helvetica Neue"/>
                <a:cs typeface="Helvetica Neue"/>
                <a:sym typeface="Helvetica Neue"/>
              </a:rPr>
              <a:t>es</a:t>
            </a:r>
            <a:endParaRPr>
              <a:latin typeface="Helvetica Neue"/>
              <a:ea typeface="Helvetica Neue"/>
              <a:cs typeface="Helvetica Neue"/>
              <a:sym typeface="Helvetica Neue"/>
            </a:endParaRPr>
          </a:p>
        </p:txBody>
      </p:sp>
      <p:sp>
        <p:nvSpPr>
          <p:cNvPr id="134" name="Google Shape;134;p24"/>
          <p:cNvSpPr txBox="1"/>
          <p:nvPr/>
        </p:nvSpPr>
        <p:spPr>
          <a:xfrm>
            <a:off x="133150" y="601200"/>
            <a:ext cx="83052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To design a vehicle capable of semi-autonomous driving and navigation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To have a user-friendly GUI for sensor monitoring and map control.</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To have an abundance of sensors on it to gather data about the surrounding environment</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These sensors include: temperature sensors, humidity sensors, oxygen sensors, carbon dioxide sensors, ultraviolet sensors, particulate matter sensors, volatile organic compound sensors, ozone sensors, light sensors, ultrasonic (proximity) sensors, and multiple cameras.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To have this data aid in the study of the condition of the surrounding environment, and also give us insight to the habitability of the areas the vehicle traversed.</a:t>
            </a:r>
            <a:endParaRPr>
              <a:latin typeface="Helvetica Neue"/>
              <a:ea typeface="Helvetica Neue"/>
              <a:cs typeface="Helvetica Neue"/>
              <a:sym typeface="Helvetica Neue"/>
            </a:endParaRPr>
          </a:p>
        </p:txBody>
      </p:sp>
      <p:pic>
        <p:nvPicPr>
          <p:cNvPr id="135" name="Google Shape;135;p24" title="Goals.mp3">
            <a:hlinkClick r:id="rId4"/>
          </p:cNvPr>
          <p:cNvPicPr preferRelativeResize="0"/>
          <p:nvPr/>
        </p:nvPicPr>
        <p:blipFill>
          <a:blip r:embed="rId5">
            <a:alphaModFix/>
          </a:blip>
          <a:stretch>
            <a:fillRect/>
          </a:stretch>
        </p:blipFill>
        <p:spPr>
          <a:xfrm>
            <a:off x="152400" y="2877600"/>
            <a:ext cx="457200" cy="457200"/>
          </a:xfrm>
          <a:prstGeom prst="rect">
            <a:avLst/>
          </a:prstGeom>
          <a:noFill/>
          <a:ln>
            <a:noFill/>
          </a:ln>
        </p:spPr>
      </p:pic>
      <p:pic>
        <p:nvPicPr>
          <p:cNvPr id="136" name="Google Shape;136;p24"/>
          <p:cNvPicPr preferRelativeResize="0"/>
          <p:nvPr/>
        </p:nvPicPr>
        <p:blipFill>
          <a:blip r:embed="rId6">
            <a:alphaModFix/>
          </a:blip>
          <a:stretch>
            <a:fillRect/>
          </a:stretch>
        </p:blipFill>
        <p:spPr>
          <a:xfrm>
            <a:off x="0" y="4096400"/>
            <a:ext cx="673789" cy="1047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61" name="Shape 561"/>
        <p:cNvGrpSpPr/>
        <p:nvPr/>
      </p:nvGrpSpPr>
      <p:grpSpPr>
        <a:xfrm>
          <a:off x="0" y="0"/>
          <a:ext cx="0" cy="0"/>
          <a:chOff x="0" y="0"/>
          <a:chExt cx="0" cy="0"/>
        </a:xfrm>
      </p:grpSpPr>
      <p:sp>
        <p:nvSpPr>
          <p:cNvPr id="562" name="Google Shape;562;p60"/>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63" name="Google Shape;563;p60"/>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564" name="Google Shape;564;p60"/>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Motor Power System</a:t>
            </a:r>
            <a:endParaRPr>
              <a:latin typeface="Helvetica Neue"/>
              <a:ea typeface="Helvetica Neue"/>
              <a:cs typeface="Helvetica Neue"/>
              <a:sym typeface="Helvetica Neue"/>
            </a:endParaRPr>
          </a:p>
        </p:txBody>
      </p:sp>
      <p:sp>
        <p:nvSpPr>
          <p:cNvPr id="565" name="Google Shape;565;p60"/>
          <p:cNvSpPr txBox="1"/>
          <p:nvPr/>
        </p:nvSpPr>
        <p:spPr>
          <a:xfrm>
            <a:off x="403875" y="1478550"/>
            <a:ext cx="6144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A 12V 4.5Ah OEM battery is installed</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Can be charged in vehicle, or swapped for minimal downtime</a:t>
            </a:r>
            <a:endParaRPr>
              <a:latin typeface="Helvetica Neue"/>
              <a:ea typeface="Helvetica Neue"/>
              <a:cs typeface="Helvetica Neue"/>
              <a:sym typeface="Helvetica Neue"/>
            </a:endParaRPr>
          </a:p>
        </p:txBody>
      </p:sp>
      <p:pic>
        <p:nvPicPr>
          <p:cNvPr id="566" name="Google Shape;566;p60" title="Battery.mp3">
            <a:hlinkClick r:id="rId4"/>
          </p:cNvPr>
          <p:cNvPicPr preferRelativeResize="0"/>
          <p:nvPr/>
        </p:nvPicPr>
        <p:blipFill>
          <a:blip r:embed="rId5">
            <a:alphaModFix/>
          </a:blip>
          <a:stretch>
            <a:fillRect/>
          </a:stretch>
        </p:blipFill>
        <p:spPr>
          <a:xfrm>
            <a:off x="152400" y="2677650"/>
            <a:ext cx="457200" cy="457200"/>
          </a:xfrm>
          <a:prstGeom prst="rect">
            <a:avLst/>
          </a:prstGeom>
          <a:noFill/>
          <a:ln>
            <a:noFill/>
          </a:ln>
        </p:spPr>
      </p:pic>
      <p:pic>
        <p:nvPicPr>
          <p:cNvPr id="567" name="Google Shape;567;p60"/>
          <p:cNvPicPr preferRelativeResize="0"/>
          <p:nvPr/>
        </p:nvPicPr>
        <p:blipFill>
          <a:blip r:embed="rId6">
            <a:alphaModFix/>
          </a:blip>
          <a:stretch>
            <a:fillRect/>
          </a:stretch>
        </p:blipFill>
        <p:spPr>
          <a:xfrm>
            <a:off x="0" y="4096400"/>
            <a:ext cx="673789" cy="1047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72" name="Shape 572"/>
        <p:cNvGrpSpPr/>
        <p:nvPr/>
      </p:nvGrpSpPr>
      <p:grpSpPr>
        <a:xfrm>
          <a:off x="0" y="0"/>
          <a:ext cx="0" cy="0"/>
          <a:chOff x="0" y="0"/>
          <a:chExt cx="0" cy="0"/>
        </a:xfrm>
      </p:grpSpPr>
      <p:sp>
        <p:nvSpPr>
          <p:cNvPr id="573" name="Google Shape;573;p61"/>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74" name="Google Shape;574;p61"/>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575" name="Google Shape;575;p61"/>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Charging System</a:t>
            </a:r>
            <a:endParaRPr>
              <a:latin typeface="Helvetica Neue"/>
              <a:ea typeface="Helvetica Neue"/>
              <a:cs typeface="Helvetica Neue"/>
              <a:sym typeface="Helvetica Neue"/>
            </a:endParaRPr>
          </a:p>
        </p:txBody>
      </p:sp>
      <p:sp>
        <p:nvSpPr>
          <p:cNvPr id="576" name="Google Shape;576;p61"/>
          <p:cNvSpPr txBox="1"/>
          <p:nvPr/>
        </p:nvSpPr>
        <p:spPr>
          <a:xfrm>
            <a:off x="403875" y="1478550"/>
            <a:ext cx="5027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100W (12V 8A) solar panel</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Attached to vehicle 12V battery</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Floating charger</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12V DC barrel connector</a:t>
            </a:r>
            <a:br>
              <a:rPr lang="en">
                <a:latin typeface="Helvetica Neue"/>
                <a:ea typeface="Helvetica Neue"/>
                <a:cs typeface="Helvetica Neue"/>
                <a:sym typeface="Helvetica Neue"/>
              </a:rPr>
            </a:br>
            <a:r>
              <a:rPr lang="en">
                <a:latin typeface="Helvetica Neue"/>
                <a:ea typeface="Helvetica Neue"/>
                <a:cs typeface="Helvetica Neue"/>
                <a:sym typeface="Helvetica Neue"/>
              </a:rPr>
              <a:t>Rapid charger when not in use</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577" name="Google Shape;577;p61"/>
          <p:cNvPicPr preferRelativeResize="0"/>
          <p:nvPr/>
        </p:nvPicPr>
        <p:blipFill>
          <a:blip r:embed="rId4">
            <a:alphaModFix/>
          </a:blip>
          <a:stretch>
            <a:fillRect/>
          </a:stretch>
        </p:blipFill>
        <p:spPr>
          <a:xfrm>
            <a:off x="6007675" y="1043450"/>
            <a:ext cx="2761251" cy="2761251"/>
          </a:xfrm>
          <a:prstGeom prst="rect">
            <a:avLst/>
          </a:prstGeom>
          <a:noFill/>
          <a:ln>
            <a:noFill/>
          </a:ln>
        </p:spPr>
      </p:pic>
      <p:pic>
        <p:nvPicPr>
          <p:cNvPr id="578" name="Google Shape;578;p61" title="SolarPanel.mp3">
            <a:hlinkClick r:id="rId5"/>
          </p:cNvPr>
          <p:cNvPicPr preferRelativeResize="0"/>
          <p:nvPr/>
        </p:nvPicPr>
        <p:blipFill>
          <a:blip r:embed="rId6">
            <a:alphaModFix/>
          </a:blip>
          <a:stretch>
            <a:fillRect/>
          </a:stretch>
        </p:blipFill>
        <p:spPr>
          <a:xfrm>
            <a:off x="1421325" y="3695576"/>
            <a:ext cx="457200" cy="457200"/>
          </a:xfrm>
          <a:prstGeom prst="rect">
            <a:avLst/>
          </a:prstGeom>
          <a:noFill/>
          <a:ln>
            <a:noFill/>
          </a:ln>
        </p:spPr>
      </p:pic>
      <p:pic>
        <p:nvPicPr>
          <p:cNvPr id="579" name="Google Shape;579;p61"/>
          <p:cNvPicPr preferRelativeResize="0"/>
          <p:nvPr/>
        </p:nvPicPr>
        <p:blipFill>
          <a:blip r:embed="rId7">
            <a:alphaModFix/>
          </a:blip>
          <a:stretch>
            <a:fillRect/>
          </a:stretch>
        </p:blipFill>
        <p:spPr>
          <a:xfrm>
            <a:off x="0" y="4096400"/>
            <a:ext cx="673789" cy="1047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84" name="Shape 584"/>
        <p:cNvGrpSpPr/>
        <p:nvPr/>
      </p:nvGrpSpPr>
      <p:grpSpPr>
        <a:xfrm>
          <a:off x="0" y="0"/>
          <a:ext cx="0" cy="0"/>
          <a:chOff x="0" y="0"/>
          <a:chExt cx="0" cy="0"/>
        </a:xfrm>
      </p:grpSpPr>
      <p:sp>
        <p:nvSpPr>
          <p:cNvPr id="585" name="Google Shape;585;p62"/>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86" name="Google Shape;586;p62"/>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587" name="Google Shape;587;p62"/>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Computer Power </a:t>
            </a:r>
            <a:r>
              <a:rPr lang="en">
                <a:latin typeface="Helvetica Neue"/>
                <a:ea typeface="Helvetica Neue"/>
                <a:cs typeface="Helvetica Neue"/>
                <a:sym typeface="Helvetica Neue"/>
              </a:rPr>
              <a:t>System</a:t>
            </a:r>
            <a:endParaRPr>
              <a:latin typeface="Helvetica Neue"/>
              <a:ea typeface="Helvetica Neue"/>
              <a:cs typeface="Helvetica Neue"/>
              <a:sym typeface="Helvetica Neue"/>
            </a:endParaRPr>
          </a:p>
        </p:txBody>
      </p:sp>
      <p:sp>
        <p:nvSpPr>
          <p:cNvPr id="588" name="Google Shape;588;p62"/>
          <p:cNvSpPr txBox="1"/>
          <p:nvPr/>
        </p:nvSpPr>
        <p:spPr>
          <a:xfrm>
            <a:off x="403875" y="765175"/>
            <a:ext cx="4998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A separate 12V system with a common ground</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Done to isolate noise/keep connectivity when swapping vehicle power source</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latin typeface="Helvetica Neue"/>
                <a:ea typeface="Helvetica Neue"/>
                <a:cs typeface="Helvetica Neue"/>
                <a:sym typeface="Helvetica Neue"/>
              </a:rPr>
              <a:t>12V-2A power tool battery transformed down to 5V</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latin typeface="Helvetica Neue"/>
                <a:ea typeface="Helvetica Neue"/>
                <a:cs typeface="Helvetica Neue"/>
                <a:sym typeface="Helvetica Neue"/>
              </a:rPr>
              <a:t>Step down voltage regulator (d24v50f5)</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Connected to battery via screw terminals (14-30 AWG)</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Reverse polarity protection</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Machine Vision and AI are powered by a 200W UPS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Kinect specialized power cable</a:t>
            </a:r>
            <a:endParaRPr>
              <a:latin typeface="Helvetica Neue"/>
              <a:ea typeface="Helvetica Neue"/>
              <a:cs typeface="Helvetica Neue"/>
              <a:sym typeface="Helvetica Neue"/>
            </a:endParaRPr>
          </a:p>
        </p:txBody>
      </p:sp>
      <p:pic>
        <p:nvPicPr>
          <p:cNvPr id="589" name="Google Shape;589;p62"/>
          <p:cNvPicPr preferRelativeResize="0"/>
          <p:nvPr/>
        </p:nvPicPr>
        <p:blipFill>
          <a:blip r:embed="rId4">
            <a:alphaModFix/>
          </a:blip>
          <a:stretch>
            <a:fillRect/>
          </a:stretch>
        </p:blipFill>
        <p:spPr>
          <a:xfrm>
            <a:off x="5887925" y="1005750"/>
            <a:ext cx="2660475" cy="1851249"/>
          </a:xfrm>
          <a:prstGeom prst="rect">
            <a:avLst/>
          </a:prstGeom>
          <a:noFill/>
          <a:ln>
            <a:noFill/>
          </a:ln>
        </p:spPr>
      </p:pic>
      <p:pic>
        <p:nvPicPr>
          <p:cNvPr id="590" name="Google Shape;590;p62"/>
          <p:cNvPicPr preferRelativeResize="0"/>
          <p:nvPr/>
        </p:nvPicPr>
        <p:blipFill>
          <a:blip r:embed="rId5">
            <a:alphaModFix/>
          </a:blip>
          <a:stretch>
            <a:fillRect/>
          </a:stretch>
        </p:blipFill>
        <p:spPr>
          <a:xfrm>
            <a:off x="6558913" y="2976400"/>
            <a:ext cx="1318501" cy="1318501"/>
          </a:xfrm>
          <a:prstGeom prst="rect">
            <a:avLst/>
          </a:prstGeom>
          <a:noFill/>
          <a:ln>
            <a:noFill/>
          </a:ln>
        </p:spPr>
      </p:pic>
      <p:pic>
        <p:nvPicPr>
          <p:cNvPr id="591" name="Google Shape;591;p62" title="NewVoltageRegulator.mp3">
            <a:hlinkClick r:id="rId6"/>
          </p:cNvPr>
          <p:cNvPicPr preferRelativeResize="0"/>
          <p:nvPr/>
        </p:nvPicPr>
        <p:blipFill>
          <a:blip r:embed="rId7">
            <a:alphaModFix/>
          </a:blip>
          <a:stretch>
            <a:fillRect/>
          </a:stretch>
        </p:blipFill>
        <p:spPr>
          <a:xfrm>
            <a:off x="1922650" y="3535675"/>
            <a:ext cx="457200" cy="457200"/>
          </a:xfrm>
          <a:prstGeom prst="rect">
            <a:avLst/>
          </a:prstGeom>
          <a:noFill/>
          <a:ln>
            <a:noFill/>
          </a:ln>
        </p:spPr>
      </p:pic>
      <p:pic>
        <p:nvPicPr>
          <p:cNvPr id="592" name="Google Shape;592;p62"/>
          <p:cNvPicPr preferRelativeResize="0"/>
          <p:nvPr/>
        </p:nvPicPr>
        <p:blipFill>
          <a:blip r:embed="rId8">
            <a:alphaModFix/>
          </a:blip>
          <a:stretch>
            <a:fillRect/>
          </a:stretch>
        </p:blipFill>
        <p:spPr>
          <a:xfrm>
            <a:off x="0" y="4096400"/>
            <a:ext cx="673789" cy="1047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97" name="Shape 597"/>
        <p:cNvGrpSpPr/>
        <p:nvPr/>
      </p:nvGrpSpPr>
      <p:grpSpPr>
        <a:xfrm>
          <a:off x="0" y="0"/>
          <a:ext cx="0" cy="0"/>
          <a:chOff x="0" y="0"/>
          <a:chExt cx="0" cy="0"/>
        </a:xfrm>
      </p:grpSpPr>
      <p:sp>
        <p:nvSpPr>
          <p:cNvPr id="598" name="Google Shape;598;p63"/>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99" name="Google Shape;599;p63"/>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600" name="Google Shape;600;p63"/>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Power Input</a:t>
            </a:r>
            <a:endParaRPr>
              <a:latin typeface="Helvetica Neue"/>
              <a:ea typeface="Helvetica Neue"/>
              <a:cs typeface="Helvetica Neue"/>
              <a:sym typeface="Helvetica Neue"/>
            </a:endParaRPr>
          </a:p>
        </p:txBody>
      </p:sp>
      <p:pic>
        <p:nvPicPr>
          <p:cNvPr id="601" name="Google Shape;601;p63"/>
          <p:cNvPicPr preferRelativeResize="0"/>
          <p:nvPr/>
        </p:nvPicPr>
        <p:blipFill rotWithShape="1">
          <a:blip r:embed="rId4">
            <a:alphaModFix/>
          </a:blip>
          <a:srcRect b="0" l="10598" r="10605" t="0"/>
          <a:stretch/>
        </p:blipFill>
        <p:spPr>
          <a:xfrm>
            <a:off x="2232025" y="643024"/>
            <a:ext cx="4679950" cy="3857449"/>
          </a:xfrm>
          <a:prstGeom prst="rect">
            <a:avLst/>
          </a:prstGeom>
          <a:noFill/>
          <a:ln>
            <a:noFill/>
          </a:ln>
        </p:spPr>
      </p:pic>
      <p:sp>
        <p:nvSpPr>
          <p:cNvPr id="602" name="Google Shape;602;p63"/>
          <p:cNvSpPr txBox="1"/>
          <p:nvPr/>
        </p:nvSpPr>
        <p:spPr>
          <a:xfrm>
            <a:off x="1056875" y="3600025"/>
            <a:ext cx="271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5V Test Point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 Input Screw</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Terminal</a:t>
            </a:r>
            <a:endParaRPr>
              <a:latin typeface="Proxima Nova"/>
              <a:ea typeface="Proxima Nova"/>
              <a:cs typeface="Proxima Nova"/>
              <a:sym typeface="Proxima Nova"/>
            </a:endParaRPr>
          </a:p>
        </p:txBody>
      </p:sp>
      <p:sp>
        <p:nvSpPr>
          <p:cNvPr id="603" name="Google Shape;603;p63"/>
          <p:cNvSpPr txBox="1"/>
          <p:nvPr/>
        </p:nvSpPr>
        <p:spPr>
          <a:xfrm>
            <a:off x="4348775" y="1418525"/>
            <a:ext cx="27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12V/18V Input Screw Terminal</a:t>
            </a:r>
            <a:endParaRPr>
              <a:latin typeface="Proxima Nova"/>
              <a:ea typeface="Proxima Nova"/>
              <a:cs typeface="Proxima Nova"/>
              <a:sym typeface="Proxima Nova"/>
            </a:endParaRPr>
          </a:p>
        </p:txBody>
      </p:sp>
      <p:sp>
        <p:nvSpPr>
          <p:cNvPr id="604" name="Google Shape;604;p63"/>
          <p:cNvSpPr txBox="1"/>
          <p:nvPr/>
        </p:nvSpPr>
        <p:spPr>
          <a:xfrm>
            <a:off x="7064375" y="2882250"/>
            <a:ext cx="271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5V Voltage Regulator</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with reverse polarity</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p</a:t>
            </a:r>
            <a:r>
              <a:rPr lang="en">
                <a:latin typeface="Proxima Nova"/>
                <a:ea typeface="Proxima Nova"/>
                <a:cs typeface="Proxima Nova"/>
                <a:sym typeface="Proxima Nova"/>
              </a:rPr>
              <a:t>rotection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605" name="Google Shape;605;p63" title="PowerInput.mp3">
            <a:hlinkClick r:id="rId5"/>
          </p:cNvPr>
          <p:cNvPicPr preferRelativeResize="0"/>
          <p:nvPr/>
        </p:nvPicPr>
        <p:blipFill>
          <a:blip r:embed="rId6">
            <a:alphaModFix/>
          </a:blip>
          <a:stretch>
            <a:fillRect/>
          </a:stretch>
        </p:blipFill>
        <p:spPr>
          <a:xfrm>
            <a:off x="152400" y="671725"/>
            <a:ext cx="457200" cy="457200"/>
          </a:xfrm>
          <a:prstGeom prst="rect">
            <a:avLst/>
          </a:prstGeom>
          <a:noFill/>
          <a:ln>
            <a:noFill/>
          </a:ln>
        </p:spPr>
      </p:pic>
      <p:pic>
        <p:nvPicPr>
          <p:cNvPr id="606" name="Google Shape;606;p63"/>
          <p:cNvPicPr preferRelativeResize="0"/>
          <p:nvPr/>
        </p:nvPicPr>
        <p:blipFill>
          <a:blip r:embed="rId7">
            <a:alphaModFix/>
          </a:blip>
          <a:stretch>
            <a:fillRect/>
          </a:stretch>
        </p:blipFill>
        <p:spPr>
          <a:xfrm>
            <a:off x="0" y="4096400"/>
            <a:ext cx="673789" cy="1047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611" name="Shape 611"/>
        <p:cNvGrpSpPr/>
        <p:nvPr/>
      </p:nvGrpSpPr>
      <p:grpSpPr>
        <a:xfrm>
          <a:off x="0" y="0"/>
          <a:ext cx="0" cy="0"/>
          <a:chOff x="0" y="0"/>
          <a:chExt cx="0" cy="0"/>
        </a:xfrm>
      </p:grpSpPr>
      <p:sp>
        <p:nvSpPr>
          <p:cNvPr id="612" name="Google Shape;612;p64"/>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613" name="Google Shape;613;p64"/>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614" name="Google Shape;614;p64"/>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Design Schematic</a:t>
            </a:r>
            <a:endParaRPr>
              <a:latin typeface="Helvetica Neue"/>
              <a:ea typeface="Helvetica Neue"/>
              <a:cs typeface="Helvetica Neue"/>
              <a:sym typeface="Helvetica Neue"/>
            </a:endParaRPr>
          </a:p>
        </p:txBody>
      </p:sp>
      <p:pic>
        <p:nvPicPr>
          <p:cNvPr id="615" name="Google Shape;615;p64"/>
          <p:cNvPicPr preferRelativeResize="0"/>
          <p:nvPr/>
        </p:nvPicPr>
        <p:blipFill>
          <a:blip r:embed="rId4">
            <a:alphaModFix/>
          </a:blip>
          <a:stretch>
            <a:fillRect/>
          </a:stretch>
        </p:blipFill>
        <p:spPr>
          <a:xfrm>
            <a:off x="1267100" y="524550"/>
            <a:ext cx="5494176" cy="4094386"/>
          </a:xfrm>
          <a:prstGeom prst="rect">
            <a:avLst/>
          </a:prstGeom>
          <a:noFill/>
          <a:ln>
            <a:noFill/>
          </a:ln>
        </p:spPr>
      </p:pic>
      <p:pic>
        <p:nvPicPr>
          <p:cNvPr id="616" name="Google Shape;616;p64" title="Schematic.mp3">
            <a:hlinkClick r:id="rId5"/>
          </p:cNvPr>
          <p:cNvPicPr preferRelativeResize="0"/>
          <p:nvPr/>
        </p:nvPicPr>
        <p:blipFill>
          <a:blip r:embed="rId6">
            <a:alphaModFix/>
          </a:blip>
          <a:stretch>
            <a:fillRect/>
          </a:stretch>
        </p:blipFill>
        <p:spPr>
          <a:xfrm>
            <a:off x="6913676" y="152400"/>
            <a:ext cx="457200" cy="457200"/>
          </a:xfrm>
          <a:prstGeom prst="rect">
            <a:avLst/>
          </a:prstGeom>
          <a:noFill/>
          <a:ln>
            <a:noFill/>
          </a:ln>
        </p:spPr>
      </p:pic>
      <p:pic>
        <p:nvPicPr>
          <p:cNvPr id="617" name="Google Shape;617;p64"/>
          <p:cNvPicPr preferRelativeResize="0"/>
          <p:nvPr/>
        </p:nvPicPr>
        <p:blipFill>
          <a:blip r:embed="rId7">
            <a:alphaModFix/>
          </a:blip>
          <a:stretch>
            <a:fillRect/>
          </a:stretch>
        </p:blipFill>
        <p:spPr>
          <a:xfrm>
            <a:off x="0" y="4096400"/>
            <a:ext cx="673789" cy="1047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622" name="Shape 622"/>
        <p:cNvGrpSpPr/>
        <p:nvPr/>
      </p:nvGrpSpPr>
      <p:grpSpPr>
        <a:xfrm>
          <a:off x="0" y="0"/>
          <a:ext cx="0" cy="0"/>
          <a:chOff x="0" y="0"/>
          <a:chExt cx="0" cy="0"/>
        </a:xfrm>
      </p:grpSpPr>
      <p:sp>
        <p:nvSpPr>
          <p:cNvPr id="623" name="Google Shape;623;p65"/>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624" name="Google Shape;624;p65"/>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625" name="Google Shape;625;p65"/>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Board </a:t>
            </a:r>
            <a:r>
              <a:rPr lang="en">
                <a:latin typeface="Helvetica Neue"/>
                <a:ea typeface="Helvetica Neue"/>
                <a:cs typeface="Helvetica Neue"/>
                <a:sym typeface="Helvetica Neue"/>
              </a:rPr>
              <a:t>Design</a:t>
            </a:r>
            <a:endParaRPr>
              <a:latin typeface="Helvetica Neue"/>
              <a:ea typeface="Helvetica Neue"/>
              <a:cs typeface="Helvetica Neue"/>
              <a:sym typeface="Helvetica Neue"/>
            </a:endParaRPr>
          </a:p>
        </p:txBody>
      </p:sp>
      <p:sp>
        <p:nvSpPr>
          <p:cNvPr id="626" name="Google Shape;626;p65"/>
          <p:cNvSpPr txBox="1"/>
          <p:nvPr/>
        </p:nvSpPr>
        <p:spPr>
          <a:xfrm>
            <a:off x="403875" y="1478550"/>
            <a:ext cx="4126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2 layer board</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2oz/ft copper</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No ground plane</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length/</a:t>
            </a:r>
            <a:r>
              <a:rPr lang="en">
                <a:latin typeface="Helvetica Neue"/>
                <a:ea typeface="Helvetica Neue"/>
                <a:cs typeface="Helvetica Neue"/>
                <a:sym typeface="Helvetica Neue"/>
              </a:rPr>
              <a:t>impedance</a:t>
            </a:r>
            <a:r>
              <a:rPr lang="en">
                <a:latin typeface="Helvetica Neue"/>
                <a:ea typeface="Helvetica Neue"/>
                <a:cs typeface="Helvetica Neue"/>
                <a:sym typeface="Helvetica Neue"/>
              </a:rPr>
              <a:t> matched I2C lines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2.8mm screw mounting holes for printed enclosure</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Laid out for ease of testing and heat dissipation</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627" name="Google Shape;627;p65"/>
          <p:cNvPicPr preferRelativeResize="0"/>
          <p:nvPr/>
        </p:nvPicPr>
        <p:blipFill>
          <a:blip r:embed="rId4">
            <a:alphaModFix/>
          </a:blip>
          <a:stretch>
            <a:fillRect/>
          </a:stretch>
        </p:blipFill>
        <p:spPr>
          <a:xfrm>
            <a:off x="4717641" y="615750"/>
            <a:ext cx="3893743" cy="3912000"/>
          </a:xfrm>
          <a:prstGeom prst="rect">
            <a:avLst/>
          </a:prstGeom>
          <a:noFill/>
          <a:ln>
            <a:noFill/>
          </a:ln>
        </p:spPr>
      </p:pic>
      <p:pic>
        <p:nvPicPr>
          <p:cNvPr id="628" name="Google Shape;628;p65" title="BoardDesign.mp3">
            <a:hlinkClick r:id="rId5"/>
          </p:cNvPr>
          <p:cNvPicPr preferRelativeResize="0"/>
          <p:nvPr/>
        </p:nvPicPr>
        <p:blipFill>
          <a:blip r:embed="rId6">
            <a:alphaModFix/>
          </a:blip>
          <a:stretch>
            <a:fillRect/>
          </a:stretch>
        </p:blipFill>
        <p:spPr>
          <a:xfrm>
            <a:off x="152400" y="671725"/>
            <a:ext cx="457200" cy="457200"/>
          </a:xfrm>
          <a:prstGeom prst="rect">
            <a:avLst/>
          </a:prstGeom>
          <a:noFill/>
          <a:ln>
            <a:noFill/>
          </a:ln>
        </p:spPr>
      </p:pic>
      <p:pic>
        <p:nvPicPr>
          <p:cNvPr id="629" name="Google Shape;629;p65"/>
          <p:cNvPicPr preferRelativeResize="0"/>
          <p:nvPr/>
        </p:nvPicPr>
        <p:blipFill>
          <a:blip r:embed="rId7">
            <a:alphaModFix/>
          </a:blip>
          <a:stretch>
            <a:fillRect/>
          </a:stretch>
        </p:blipFill>
        <p:spPr>
          <a:xfrm>
            <a:off x="0" y="4096400"/>
            <a:ext cx="673789" cy="1047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634" name="Shape 634"/>
        <p:cNvGrpSpPr/>
        <p:nvPr/>
      </p:nvGrpSpPr>
      <p:grpSpPr>
        <a:xfrm>
          <a:off x="0" y="0"/>
          <a:ext cx="0" cy="0"/>
          <a:chOff x="0" y="0"/>
          <a:chExt cx="0" cy="0"/>
        </a:xfrm>
      </p:grpSpPr>
      <p:sp>
        <p:nvSpPr>
          <p:cNvPr id="635" name="Google Shape;635;p66"/>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636" name="Google Shape;636;p66"/>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637" name="Google Shape;637;p66"/>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Progress</a:t>
            </a:r>
            <a:endParaRPr>
              <a:latin typeface="Helvetica Neue"/>
              <a:ea typeface="Helvetica Neue"/>
              <a:cs typeface="Helvetica Neue"/>
              <a:sym typeface="Helvetica Neue"/>
            </a:endParaRPr>
          </a:p>
        </p:txBody>
      </p:sp>
      <p:pic>
        <p:nvPicPr>
          <p:cNvPr id="638" name="Google Shape;638;p66" title="Chart"/>
          <p:cNvPicPr preferRelativeResize="0"/>
          <p:nvPr/>
        </p:nvPicPr>
        <p:blipFill>
          <a:blip r:embed="rId4">
            <a:alphaModFix/>
          </a:blip>
          <a:stretch>
            <a:fillRect/>
          </a:stretch>
        </p:blipFill>
        <p:spPr>
          <a:xfrm>
            <a:off x="152400" y="671725"/>
            <a:ext cx="8160183" cy="3913460"/>
          </a:xfrm>
          <a:prstGeom prst="rect">
            <a:avLst/>
          </a:prstGeom>
          <a:noFill/>
          <a:ln>
            <a:noFill/>
          </a:ln>
        </p:spPr>
      </p:pic>
      <p:pic>
        <p:nvPicPr>
          <p:cNvPr id="639" name="Google Shape;639;p66" title="Record-001.wav">
            <a:hlinkClick r:id="rId5"/>
          </p:cNvPr>
          <p:cNvPicPr preferRelativeResize="0"/>
          <p:nvPr/>
        </p:nvPicPr>
        <p:blipFill>
          <a:blip r:embed="rId6">
            <a:alphaModFix/>
          </a:blip>
          <a:stretch>
            <a:fillRect/>
          </a:stretch>
        </p:blipFill>
        <p:spPr>
          <a:xfrm>
            <a:off x="774958" y="4461300"/>
            <a:ext cx="457200" cy="457200"/>
          </a:xfrm>
          <a:prstGeom prst="rect">
            <a:avLst/>
          </a:prstGeom>
          <a:noFill/>
          <a:ln>
            <a:noFill/>
          </a:ln>
        </p:spPr>
      </p:pic>
      <p:pic>
        <p:nvPicPr>
          <p:cNvPr id="640" name="Google Shape;640;p66"/>
          <p:cNvPicPr preferRelativeResize="0"/>
          <p:nvPr/>
        </p:nvPicPr>
        <p:blipFill>
          <a:blip r:embed="rId7">
            <a:alphaModFix/>
          </a:blip>
          <a:stretch>
            <a:fillRect/>
          </a:stretch>
        </p:blipFill>
        <p:spPr>
          <a:xfrm>
            <a:off x="-8" y="4069676"/>
            <a:ext cx="774960" cy="10738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645" name="Shape 645"/>
        <p:cNvGrpSpPr/>
        <p:nvPr/>
      </p:nvGrpSpPr>
      <p:grpSpPr>
        <a:xfrm>
          <a:off x="0" y="0"/>
          <a:ext cx="0" cy="0"/>
          <a:chOff x="0" y="0"/>
          <a:chExt cx="0" cy="0"/>
        </a:xfrm>
      </p:grpSpPr>
      <p:sp>
        <p:nvSpPr>
          <p:cNvPr id="646" name="Google Shape;646;p67"/>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647" name="Google Shape;647;p67"/>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648" name="Google Shape;648;p67"/>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Troubleshooting</a:t>
            </a:r>
            <a:endParaRPr>
              <a:latin typeface="Helvetica Neue"/>
              <a:ea typeface="Helvetica Neue"/>
              <a:cs typeface="Helvetica Neue"/>
              <a:sym typeface="Helvetica Neue"/>
            </a:endParaRPr>
          </a:p>
        </p:txBody>
      </p:sp>
      <p:sp>
        <p:nvSpPr>
          <p:cNvPr id="649" name="Google Shape;649;p67"/>
          <p:cNvSpPr txBox="1"/>
          <p:nvPr/>
        </p:nvSpPr>
        <p:spPr>
          <a:xfrm>
            <a:off x="170725" y="519325"/>
            <a:ext cx="854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Our group faced multiple problems adapting and integrating all the features together in the larger vehicle.</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The four main targets of our issues were:</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The Autonomous Navigation &amp; Movement</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UI Design &amp; Functionality</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Sensors</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3D Printing</a:t>
            </a:r>
            <a:endParaRPr sz="1200">
              <a:latin typeface="Proxima Nova"/>
              <a:ea typeface="Proxima Nova"/>
              <a:cs typeface="Proxima Nova"/>
              <a:sym typeface="Proxima Nova"/>
            </a:endParaRPr>
          </a:p>
        </p:txBody>
      </p:sp>
      <p:pic>
        <p:nvPicPr>
          <p:cNvPr id="650" name="Google Shape;650;p67"/>
          <p:cNvPicPr preferRelativeResize="0"/>
          <p:nvPr/>
        </p:nvPicPr>
        <p:blipFill>
          <a:blip r:embed="rId4">
            <a:alphaModFix/>
          </a:blip>
          <a:stretch>
            <a:fillRect/>
          </a:stretch>
        </p:blipFill>
        <p:spPr>
          <a:xfrm>
            <a:off x="-1" y="4096400"/>
            <a:ext cx="872025" cy="1047101"/>
          </a:xfrm>
          <a:prstGeom prst="rect">
            <a:avLst/>
          </a:prstGeom>
          <a:noFill/>
          <a:ln>
            <a:noFill/>
          </a:ln>
        </p:spPr>
      </p:pic>
      <p:pic>
        <p:nvPicPr>
          <p:cNvPr id="651" name="Google Shape;651;p67" title="Troubleshooting Main.mp3">
            <a:hlinkClick r:id="rId5"/>
          </p:cNvPr>
          <p:cNvPicPr preferRelativeResize="0"/>
          <p:nvPr/>
        </p:nvPicPr>
        <p:blipFill>
          <a:blip r:embed="rId6">
            <a:alphaModFix/>
          </a:blip>
          <a:stretch>
            <a:fillRect/>
          </a:stretch>
        </p:blipFill>
        <p:spPr>
          <a:xfrm>
            <a:off x="1024424" y="2149225"/>
            <a:ext cx="457200" cy="457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656" name="Shape 656"/>
        <p:cNvGrpSpPr/>
        <p:nvPr/>
      </p:nvGrpSpPr>
      <p:grpSpPr>
        <a:xfrm>
          <a:off x="0" y="0"/>
          <a:ext cx="0" cy="0"/>
          <a:chOff x="0" y="0"/>
          <a:chExt cx="0" cy="0"/>
        </a:xfrm>
      </p:grpSpPr>
      <p:sp>
        <p:nvSpPr>
          <p:cNvPr id="657" name="Google Shape;657;p68"/>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658" name="Google Shape;658;p68"/>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659" name="Google Shape;659;p68"/>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Troubleshooting - </a:t>
            </a:r>
            <a:r>
              <a:rPr lang="en">
                <a:latin typeface="Helvetica Neue"/>
                <a:ea typeface="Helvetica Neue"/>
                <a:cs typeface="Helvetica Neue"/>
                <a:sym typeface="Helvetica Neue"/>
              </a:rPr>
              <a:t>Autonomous</a:t>
            </a:r>
            <a:r>
              <a:rPr lang="en">
                <a:latin typeface="Helvetica Neue"/>
                <a:ea typeface="Helvetica Neue"/>
                <a:cs typeface="Helvetica Neue"/>
                <a:sym typeface="Helvetica Neue"/>
              </a:rPr>
              <a:t> Navigation </a:t>
            </a:r>
            <a:endParaRPr>
              <a:latin typeface="Helvetica Neue"/>
              <a:ea typeface="Helvetica Neue"/>
              <a:cs typeface="Helvetica Neue"/>
              <a:sym typeface="Helvetica Neue"/>
            </a:endParaRPr>
          </a:p>
        </p:txBody>
      </p:sp>
      <p:sp>
        <p:nvSpPr>
          <p:cNvPr id="660" name="Google Shape;660;p68"/>
          <p:cNvSpPr txBox="1"/>
          <p:nvPr/>
        </p:nvSpPr>
        <p:spPr>
          <a:xfrm>
            <a:off x="170725" y="519325"/>
            <a:ext cx="8546700" cy="2216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Since ROS’s navigation stack only supports differential and holonomic steering, we had to find a way to lock the front wheels in place and drive them with the back motor. Our solution was to 3D print sprockets that attach to the wheels and attach a chain between them. </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original motors for the vehicle did not have encoders, and due to discrete jumps in GPS localization, we could not go without them. We attempted making custom encoders for the motors, however when trying to lengthen the shaft to accommodate the magnet, it was impractical to do as the motor’s kept breaking. Our solution was to buy a similar motor that didn’t have the correct gear size for the gearbox, so we 3D printed custom gears to fit over the smaller gear and extend it to fit the gearbox. </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Despite our team’s best efforts and long nights, we could not provide video of the GPS navigation working on the vehicle, however there is video of it functioning on the prototype, which is shown in the demonstration in place of the vehicle.</a:t>
            </a:r>
            <a:endParaRPr sz="1200">
              <a:solidFill>
                <a:schemeClr val="dk1"/>
              </a:solidFill>
              <a:latin typeface="Proxima Nova"/>
              <a:ea typeface="Proxima Nova"/>
              <a:cs typeface="Proxima Nova"/>
              <a:sym typeface="Proxima Nova"/>
            </a:endParaRPr>
          </a:p>
        </p:txBody>
      </p:sp>
      <p:pic>
        <p:nvPicPr>
          <p:cNvPr id="661" name="Google Shape;661;p68" title="Troubleshooting Devon.wav">
            <a:hlinkClick r:id="rId4"/>
          </p:cNvPr>
          <p:cNvPicPr preferRelativeResize="0"/>
          <p:nvPr/>
        </p:nvPicPr>
        <p:blipFill>
          <a:blip r:embed="rId5">
            <a:alphaModFix/>
          </a:blip>
          <a:stretch>
            <a:fillRect/>
          </a:stretch>
        </p:blipFill>
        <p:spPr>
          <a:xfrm>
            <a:off x="774950" y="4461300"/>
            <a:ext cx="457200" cy="457200"/>
          </a:xfrm>
          <a:prstGeom prst="rect">
            <a:avLst/>
          </a:prstGeom>
          <a:noFill/>
          <a:ln>
            <a:noFill/>
          </a:ln>
        </p:spPr>
      </p:pic>
      <p:pic>
        <p:nvPicPr>
          <p:cNvPr id="662" name="Google Shape;662;p68"/>
          <p:cNvPicPr preferRelativeResize="0"/>
          <p:nvPr/>
        </p:nvPicPr>
        <p:blipFill>
          <a:blip r:embed="rId6">
            <a:alphaModFix/>
          </a:blip>
          <a:stretch>
            <a:fillRect/>
          </a:stretch>
        </p:blipFill>
        <p:spPr>
          <a:xfrm>
            <a:off x="-8" y="4069676"/>
            <a:ext cx="774960" cy="107382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667" name="Shape 667"/>
        <p:cNvGrpSpPr/>
        <p:nvPr/>
      </p:nvGrpSpPr>
      <p:grpSpPr>
        <a:xfrm>
          <a:off x="0" y="0"/>
          <a:ext cx="0" cy="0"/>
          <a:chOff x="0" y="0"/>
          <a:chExt cx="0" cy="0"/>
        </a:xfrm>
      </p:grpSpPr>
      <p:sp>
        <p:nvSpPr>
          <p:cNvPr id="668" name="Google Shape;668;p69"/>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669" name="Google Shape;669;p69"/>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670" name="Google Shape;670;p69"/>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Troubleshooting - UI Design &amp; Functionality</a:t>
            </a:r>
            <a:endParaRPr>
              <a:latin typeface="Helvetica Neue"/>
              <a:ea typeface="Helvetica Neue"/>
              <a:cs typeface="Helvetica Neue"/>
              <a:sym typeface="Helvetica Neue"/>
            </a:endParaRPr>
          </a:p>
        </p:txBody>
      </p:sp>
      <p:sp>
        <p:nvSpPr>
          <p:cNvPr id="671" name="Google Shape;671;p69"/>
          <p:cNvSpPr txBox="1"/>
          <p:nvPr/>
        </p:nvSpPr>
        <p:spPr>
          <a:xfrm>
            <a:off x="170725" y="519325"/>
            <a:ext cx="85467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Node Red didn’t work as well with ROS as our initial research implicated, so transferring GPS and range data to the Jetson Nano was (hard but successful/ unsuccessful)</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Different connections were used:</a:t>
            </a:r>
            <a:endParaRPr sz="1200">
              <a:solidFill>
                <a:schemeClr val="dk1"/>
              </a:solidFill>
              <a:latin typeface="Proxima Nova"/>
              <a:ea typeface="Proxima Nova"/>
              <a:cs typeface="Proxima Nova"/>
              <a:sym typeface="Proxima Nova"/>
            </a:endParaRPr>
          </a:p>
          <a:p>
            <a:pPr indent="-304800" lvl="1" marL="9144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Serial-Pins (Raspberry Pi) to Serial-Pins (Jetson Nano) </a:t>
            </a:r>
            <a:endParaRPr sz="1200">
              <a:solidFill>
                <a:schemeClr val="dk1"/>
              </a:solidFill>
              <a:latin typeface="Proxima Nova"/>
              <a:ea typeface="Proxima Nova"/>
              <a:cs typeface="Proxima Nova"/>
              <a:sym typeface="Proxima Nova"/>
            </a:endParaRPr>
          </a:p>
          <a:p>
            <a:pPr indent="-304800" lvl="1" marL="9144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USB (Raspberry Pi) to UART (Arduino Mega)</a:t>
            </a:r>
            <a:endParaRPr sz="1200">
              <a:solidFill>
                <a:schemeClr val="dk1"/>
              </a:solidFill>
              <a:latin typeface="Proxima Nova"/>
              <a:ea typeface="Proxima Nova"/>
              <a:cs typeface="Proxima Nova"/>
              <a:sym typeface="Proxima Nova"/>
            </a:endParaRPr>
          </a:p>
          <a:p>
            <a:pPr indent="-304800" lvl="1" marL="9144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USB (Raspberry Pi) to USB (Jetson Nano)</a:t>
            </a:r>
            <a:endParaRPr sz="1200">
              <a:solidFill>
                <a:schemeClr val="dk1"/>
              </a:solidFill>
              <a:latin typeface="Proxima Nova"/>
              <a:ea typeface="Proxima Nova"/>
              <a:cs typeface="Proxima Nova"/>
              <a:sym typeface="Proxima Nova"/>
            </a:endParaRPr>
          </a:p>
        </p:txBody>
      </p:sp>
      <p:pic>
        <p:nvPicPr>
          <p:cNvPr id="672" name="Google Shape;672;p69" title="Troubleshooting UI.mp3">
            <a:hlinkClick r:id="rId4"/>
          </p:cNvPr>
          <p:cNvPicPr preferRelativeResize="0"/>
          <p:nvPr/>
        </p:nvPicPr>
        <p:blipFill>
          <a:blip r:embed="rId5">
            <a:alphaModFix/>
          </a:blip>
          <a:stretch>
            <a:fillRect/>
          </a:stretch>
        </p:blipFill>
        <p:spPr>
          <a:xfrm>
            <a:off x="152400" y="1964725"/>
            <a:ext cx="457200" cy="457200"/>
          </a:xfrm>
          <a:prstGeom prst="rect">
            <a:avLst/>
          </a:prstGeom>
          <a:noFill/>
          <a:ln>
            <a:noFill/>
          </a:ln>
        </p:spPr>
      </p:pic>
      <p:pic>
        <p:nvPicPr>
          <p:cNvPr id="673" name="Google Shape;673;p69"/>
          <p:cNvPicPr preferRelativeResize="0"/>
          <p:nvPr/>
        </p:nvPicPr>
        <p:blipFill>
          <a:blip r:embed="rId6">
            <a:alphaModFix/>
          </a:blip>
          <a:stretch>
            <a:fillRect/>
          </a:stretch>
        </p:blipFill>
        <p:spPr>
          <a:xfrm>
            <a:off x="-1" y="4096400"/>
            <a:ext cx="872025" cy="1047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41" name="Shape 141"/>
        <p:cNvGrpSpPr/>
        <p:nvPr/>
      </p:nvGrpSpPr>
      <p:grpSpPr>
        <a:xfrm>
          <a:off x="0" y="0"/>
          <a:ext cx="0" cy="0"/>
          <a:chOff x="0" y="0"/>
          <a:chExt cx="0" cy="0"/>
        </a:xfrm>
      </p:grpSpPr>
      <p:sp>
        <p:nvSpPr>
          <p:cNvPr id="142" name="Google Shape;142;p25"/>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43" name="Google Shape;143;p25"/>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44" name="Google Shape;144;p25"/>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Specifications and Requirements</a:t>
            </a:r>
            <a:endParaRPr>
              <a:latin typeface="Helvetica Neue"/>
              <a:ea typeface="Helvetica Neue"/>
              <a:cs typeface="Helvetica Neue"/>
              <a:sym typeface="Helvetica Neue"/>
            </a:endParaRPr>
          </a:p>
        </p:txBody>
      </p:sp>
      <p:graphicFrame>
        <p:nvGraphicFramePr>
          <p:cNvPr id="145" name="Google Shape;145;p25"/>
          <p:cNvGraphicFramePr/>
          <p:nvPr/>
        </p:nvGraphicFramePr>
        <p:xfrm>
          <a:off x="133150" y="519330"/>
          <a:ext cx="3000000" cy="3000000"/>
        </p:xfrm>
        <a:graphic>
          <a:graphicData uri="http://schemas.openxmlformats.org/drawingml/2006/table">
            <a:tbl>
              <a:tblPr>
                <a:noFill/>
                <a:tableStyleId>{B0F205A6-66DA-40DC-A9D7-EC645FAAD60D}</a:tableStyleId>
              </a:tblPr>
              <a:tblGrid>
                <a:gridCol w="1823850"/>
                <a:gridCol w="3253900"/>
              </a:tblGrid>
              <a:tr h="30722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Run Time</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run a minimum of 1 hour.</a:t>
                      </a:r>
                      <a:endParaRPr sz="1000">
                        <a:solidFill>
                          <a:schemeClr val="dk1"/>
                        </a:solidFill>
                        <a:latin typeface="Helvetica Neue"/>
                        <a:ea typeface="Helvetica Neue"/>
                        <a:cs typeface="Helvetica Neue"/>
                        <a:sym typeface="Helvetica Neue"/>
                      </a:endParaRPr>
                    </a:p>
                  </a:txBody>
                  <a:tcPr marT="91425" marB="91425" marR="91425" marL="91425"/>
                </a:tc>
              </a:tr>
              <a:tr h="2916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Charge Time</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charge in a maximum of 6 hours.</a:t>
                      </a:r>
                      <a:endParaRPr sz="1000">
                        <a:solidFill>
                          <a:schemeClr val="dk1"/>
                        </a:solidFill>
                        <a:latin typeface="Helvetica Neue"/>
                        <a:ea typeface="Helvetica Neue"/>
                        <a:cs typeface="Helvetica Neue"/>
                        <a:sym typeface="Helvetica Neue"/>
                      </a:endParaRPr>
                    </a:p>
                  </a:txBody>
                  <a:tcPr marT="91425" marB="91425" marR="91425" marL="91425"/>
                </a:tc>
              </a:tr>
              <a:tr h="2944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Manual Driving Speed</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maintain a manual driving speed of 5km/h</a:t>
                      </a:r>
                      <a:endParaRPr sz="1000">
                        <a:solidFill>
                          <a:schemeClr val="dk1"/>
                        </a:solidFill>
                        <a:latin typeface="Helvetica Neue"/>
                        <a:ea typeface="Helvetica Neue"/>
                        <a:cs typeface="Helvetica Neue"/>
                        <a:sym typeface="Helvetica Neue"/>
                      </a:endParaRPr>
                    </a:p>
                  </a:txBody>
                  <a:tcPr marT="91425" marB="91425" marR="91425" marL="91425"/>
                </a:tc>
              </a:tr>
              <a:tr h="4316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Autonomous Driving Speed</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maintain an autonomous driving speed of </a:t>
                      </a:r>
                      <a:r>
                        <a:rPr lang="en" sz="1000">
                          <a:solidFill>
                            <a:schemeClr val="dk1"/>
                          </a:solidFill>
                          <a:latin typeface="Helvetica Neue"/>
                          <a:ea typeface="Helvetica Neue"/>
                          <a:cs typeface="Helvetica Neue"/>
                          <a:sym typeface="Helvetica Neue"/>
                        </a:rPr>
                        <a:t>5</a:t>
                      </a:r>
                      <a:r>
                        <a:rPr lang="en" sz="1000">
                          <a:solidFill>
                            <a:schemeClr val="dk1"/>
                          </a:solidFill>
                          <a:latin typeface="Helvetica Neue"/>
                          <a:ea typeface="Helvetica Neue"/>
                          <a:cs typeface="Helvetica Neue"/>
                          <a:sym typeface="Helvetica Neue"/>
                        </a:rPr>
                        <a:t>km/h</a:t>
                      </a:r>
                      <a:endParaRPr sz="1000">
                        <a:solidFill>
                          <a:schemeClr val="dk1"/>
                        </a:solidFill>
                        <a:latin typeface="Helvetica Neue"/>
                        <a:ea typeface="Helvetica Neue"/>
                        <a:cs typeface="Helvetica Neue"/>
                        <a:sym typeface="Helvetica Neue"/>
                      </a:endParaRPr>
                    </a:p>
                  </a:txBody>
                  <a:tcPr marT="91425" marB="91425" marR="91425" marL="91425"/>
                </a:tc>
              </a:tr>
              <a:tr h="26642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GPS Display</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display correct GPS </a:t>
                      </a:r>
                      <a:r>
                        <a:rPr lang="en" sz="1000">
                          <a:solidFill>
                            <a:schemeClr val="dk1"/>
                          </a:solidFill>
                          <a:latin typeface="Helvetica Neue"/>
                          <a:ea typeface="Helvetica Neue"/>
                          <a:cs typeface="Helvetica Neue"/>
                          <a:sym typeface="Helvetica Neue"/>
                        </a:rPr>
                        <a:t>coordinates</a:t>
                      </a:r>
                      <a:r>
                        <a:rPr lang="en" sz="1000">
                          <a:solidFill>
                            <a:schemeClr val="dk1"/>
                          </a:solidFill>
                          <a:latin typeface="Helvetica Neue"/>
                          <a:ea typeface="Helvetica Neue"/>
                          <a:cs typeface="Helvetica Neue"/>
                          <a:sym typeface="Helvetica Neue"/>
                        </a:rPr>
                        <a:t> within 2m.</a:t>
                      </a:r>
                      <a:endParaRPr sz="1000">
                        <a:solidFill>
                          <a:schemeClr val="dk1"/>
                        </a:solidFill>
                        <a:latin typeface="Helvetica Neue"/>
                        <a:ea typeface="Helvetica Neue"/>
                        <a:cs typeface="Helvetica Neue"/>
                        <a:sym typeface="Helvetica Neue"/>
                      </a:endParaRPr>
                    </a:p>
                  </a:txBody>
                  <a:tcPr marT="91425" marB="91425" marR="91425" marL="91425"/>
                </a:tc>
              </a:tr>
              <a:tr h="38955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Wifi/GSM Connectivity</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Wifi/GSM connected.</a:t>
                      </a:r>
                      <a:endParaRPr sz="1000">
                        <a:solidFill>
                          <a:schemeClr val="dk1"/>
                        </a:solidFill>
                        <a:latin typeface="Helvetica Neue"/>
                        <a:ea typeface="Helvetica Neue"/>
                        <a:cs typeface="Helvetica Neue"/>
                        <a:sym typeface="Helvetica Neue"/>
                      </a:endParaRPr>
                    </a:p>
                  </a:txBody>
                  <a:tcPr marT="91425" marB="91425" marR="91425" marL="91425"/>
                </a:tc>
              </a:tr>
              <a:tr h="2384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Planning/Routing Capabilities</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plan and execute routing within 10s.</a:t>
                      </a:r>
                      <a:endParaRPr sz="1000">
                        <a:solidFill>
                          <a:schemeClr val="dk1"/>
                        </a:solidFill>
                        <a:latin typeface="Helvetica Neue"/>
                        <a:ea typeface="Helvetica Neue"/>
                        <a:cs typeface="Helvetica Neue"/>
                        <a:sym typeface="Helvetica Neue"/>
                      </a:endParaRPr>
                    </a:p>
                  </a:txBody>
                  <a:tcPr marT="91425" marB="91425" marR="91425" marL="91425"/>
                </a:tc>
              </a:tr>
              <a:tr h="2916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Quick GUI Feedback</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Screen must give feedback within 100ms.</a:t>
                      </a:r>
                      <a:endParaRPr sz="1000">
                        <a:solidFill>
                          <a:schemeClr val="dk1"/>
                        </a:solidFill>
                        <a:latin typeface="Helvetica Neue"/>
                        <a:ea typeface="Helvetica Neue"/>
                        <a:cs typeface="Helvetica Neue"/>
                        <a:sym typeface="Helvetica Neue"/>
                      </a:endParaRPr>
                    </a:p>
                  </a:txBody>
                  <a:tcPr marT="91425" marB="91425" marR="91425" marL="91425"/>
                </a:tc>
              </a:tr>
              <a:tr h="2244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Occupant Weight Limit	</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1 seats for occupant with a 50lb limit</a:t>
                      </a:r>
                      <a:endParaRPr sz="1000">
                        <a:solidFill>
                          <a:schemeClr val="dk1"/>
                        </a:solidFill>
                        <a:latin typeface="Helvetica Neue"/>
                        <a:ea typeface="Helvetica Neue"/>
                        <a:cs typeface="Helvetica Neue"/>
                        <a:sym typeface="Helvetica Neue"/>
                      </a:endParaRPr>
                    </a:p>
                  </a:txBody>
                  <a:tcPr marT="91425" marB="91425" marR="91425" marL="91425"/>
                </a:tc>
              </a:tr>
              <a:tr h="2916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Maximum Weight Limit	</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hold a maximum of 60 pounds</a:t>
                      </a:r>
                      <a:endParaRPr sz="1000">
                        <a:solidFill>
                          <a:schemeClr val="dk1"/>
                        </a:solidFill>
                        <a:latin typeface="Helvetica Neue"/>
                        <a:ea typeface="Helvetica Neue"/>
                        <a:cs typeface="Helvetica Neue"/>
                        <a:sym typeface="Helvetica Neue"/>
                      </a:endParaRPr>
                    </a:p>
                  </a:txBody>
                  <a:tcPr marT="91425" marB="91425" marR="91425" marL="91425"/>
                </a:tc>
              </a:tr>
              <a:tr h="19332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Object Detection	</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detect external objects within 1s at 4m</a:t>
                      </a:r>
                      <a:endParaRPr sz="1000">
                        <a:solidFill>
                          <a:schemeClr val="dk1"/>
                        </a:solidFill>
                        <a:latin typeface="Helvetica Neue"/>
                        <a:ea typeface="Helvetica Neue"/>
                        <a:cs typeface="Helvetica Neue"/>
                        <a:sym typeface="Helvetica Neue"/>
                      </a:endParaRPr>
                    </a:p>
                  </a:txBody>
                  <a:tcPr marT="91425" marB="91425" marR="91425" marL="91425"/>
                </a:tc>
              </a:tr>
            </a:tbl>
          </a:graphicData>
        </a:graphic>
      </p:graphicFrame>
      <p:pic>
        <p:nvPicPr>
          <p:cNvPr id="146" name="Google Shape;146;p25" title="Specifications.mp3">
            <a:hlinkClick r:id="rId4"/>
          </p:cNvPr>
          <p:cNvPicPr preferRelativeResize="0"/>
          <p:nvPr/>
        </p:nvPicPr>
        <p:blipFill>
          <a:blip r:embed="rId5">
            <a:alphaModFix/>
          </a:blip>
          <a:stretch>
            <a:fillRect/>
          </a:stretch>
        </p:blipFill>
        <p:spPr>
          <a:xfrm>
            <a:off x="8512075" y="152400"/>
            <a:ext cx="457200" cy="457200"/>
          </a:xfrm>
          <a:prstGeom prst="rect">
            <a:avLst/>
          </a:prstGeom>
          <a:noFill/>
          <a:ln>
            <a:noFill/>
          </a:ln>
        </p:spPr>
      </p:pic>
      <p:pic>
        <p:nvPicPr>
          <p:cNvPr id="147" name="Google Shape;147;p25"/>
          <p:cNvPicPr preferRelativeResize="0"/>
          <p:nvPr/>
        </p:nvPicPr>
        <p:blipFill>
          <a:blip r:embed="rId6">
            <a:alphaModFix/>
          </a:blip>
          <a:stretch>
            <a:fillRect/>
          </a:stretch>
        </p:blipFill>
        <p:spPr>
          <a:xfrm>
            <a:off x="7681325" y="4096400"/>
            <a:ext cx="673789" cy="1047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678" name="Shape 678"/>
        <p:cNvGrpSpPr/>
        <p:nvPr/>
      </p:nvGrpSpPr>
      <p:grpSpPr>
        <a:xfrm>
          <a:off x="0" y="0"/>
          <a:ext cx="0" cy="0"/>
          <a:chOff x="0" y="0"/>
          <a:chExt cx="0" cy="0"/>
        </a:xfrm>
      </p:grpSpPr>
      <p:sp>
        <p:nvSpPr>
          <p:cNvPr id="679" name="Google Shape;679;p70"/>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680" name="Google Shape;680;p70"/>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681" name="Google Shape;681;p70"/>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Troubleshooting - Sensors</a:t>
            </a:r>
            <a:endParaRPr>
              <a:latin typeface="Helvetica Neue"/>
              <a:ea typeface="Helvetica Neue"/>
              <a:cs typeface="Helvetica Neue"/>
              <a:sym typeface="Helvetica Neue"/>
            </a:endParaRPr>
          </a:p>
        </p:txBody>
      </p:sp>
      <p:sp>
        <p:nvSpPr>
          <p:cNvPr id="682" name="Google Shape;682;p70"/>
          <p:cNvSpPr txBox="1"/>
          <p:nvPr/>
        </p:nvSpPr>
        <p:spPr>
          <a:xfrm>
            <a:off x="170725" y="519325"/>
            <a:ext cx="85467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CO2 sensor shipped early in the project but never arrived, we tried to order the same sensor from a different website but as with the first it never arrived.</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light sensor did not work as intended whether on the breadboard or the PCB.</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On occasion the ATMega will stop sending data to the Raspberry Pi and the only way to get data transfer again is to restart the ATMega</a:t>
            </a:r>
            <a:endParaRPr sz="1200">
              <a:solidFill>
                <a:schemeClr val="dk1"/>
              </a:solidFill>
              <a:latin typeface="Proxima Nova"/>
              <a:ea typeface="Proxima Nova"/>
              <a:cs typeface="Proxima Nova"/>
              <a:sym typeface="Proxima Nova"/>
            </a:endParaRPr>
          </a:p>
        </p:txBody>
      </p:sp>
      <p:pic>
        <p:nvPicPr>
          <p:cNvPr id="683" name="Google Shape;683;p70"/>
          <p:cNvPicPr preferRelativeResize="0"/>
          <p:nvPr/>
        </p:nvPicPr>
        <p:blipFill>
          <a:blip r:embed="rId4">
            <a:alphaModFix/>
          </a:blip>
          <a:stretch>
            <a:fillRect/>
          </a:stretch>
        </p:blipFill>
        <p:spPr>
          <a:xfrm>
            <a:off x="0" y="3870488"/>
            <a:ext cx="715450" cy="1273011"/>
          </a:xfrm>
          <a:prstGeom prst="rect">
            <a:avLst/>
          </a:prstGeom>
          <a:noFill/>
          <a:ln>
            <a:noFill/>
          </a:ln>
        </p:spPr>
      </p:pic>
      <p:pic>
        <p:nvPicPr>
          <p:cNvPr id="684" name="Google Shape;684;p70" title="Troubleshooting-Sensors.mp3">
            <a:hlinkClick r:id="rId5"/>
          </p:cNvPr>
          <p:cNvPicPr preferRelativeResize="0"/>
          <p:nvPr/>
        </p:nvPicPr>
        <p:blipFill>
          <a:blip r:embed="rId6">
            <a:alphaModFix/>
          </a:blip>
          <a:stretch>
            <a:fillRect/>
          </a:stretch>
        </p:blipFill>
        <p:spPr>
          <a:xfrm>
            <a:off x="1067100" y="3558375"/>
            <a:ext cx="457200" cy="457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689" name="Shape 689"/>
        <p:cNvGrpSpPr/>
        <p:nvPr/>
      </p:nvGrpSpPr>
      <p:grpSpPr>
        <a:xfrm>
          <a:off x="0" y="0"/>
          <a:ext cx="0" cy="0"/>
          <a:chOff x="0" y="0"/>
          <a:chExt cx="0" cy="0"/>
        </a:xfrm>
      </p:grpSpPr>
      <p:sp>
        <p:nvSpPr>
          <p:cNvPr id="690" name="Google Shape;690;p71"/>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691" name="Google Shape;691;p71"/>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692" name="Google Shape;692;p71"/>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Troubleshooting - 3D Printing</a:t>
            </a:r>
            <a:endParaRPr>
              <a:latin typeface="Helvetica Neue"/>
              <a:ea typeface="Helvetica Neue"/>
              <a:cs typeface="Helvetica Neue"/>
              <a:sym typeface="Helvetica Neue"/>
            </a:endParaRPr>
          </a:p>
        </p:txBody>
      </p:sp>
      <p:sp>
        <p:nvSpPr>
          <p:cNvPr id="693" name="Google Shape;693;p71"/>
          <p:cNvSpPr txBox="1"/>
          <p:nvPr/>
        </p:nvSpPr>
        <p:spPr>
          <a:xfrm>
            <a:off x="170725" y="519325"/>
            <a:ext cx="85467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material used to print our custom models ruined the printer’s bed surface, causing our prints to be limited, and once our sprocket teeth sheared we were no longer able to print more. A new bed was ordered but didn’t arrive in time. </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3D printed sprockets weren’t strong enough with the required dimensions to fit the chain. This caused many of the teeth to sheer during testing, and we couldn’t tighten the chain with a tensioner to the required specification, so it often slipped off the sprocket.</a:t>
            </a:r>
            <a:endParaRPr sz="1200">
              <a:solidFill>
                <a:schemeClr val="dk1"/>
              </a:solidFill>
              <a:latin typeface="Proxima Nova"/>
              <a:ea typeface="Proxima Nova"/>
              <a:cs typeface="Proxima Nova"/>
              <a:sym typeface="Proxima Nova"/>
            </a:endParaRPr>
          </a:p>
        </p:txBody>
      </p:sp>
      <p:pic>
        <p:nvPicPr>
          <p:cNvPr id="694" name="Google Shape;694;p71" title="Troubleshooting.mp3">
            <a:hlinkClick r:id="rId4"/>
          </p:cNvPr>
          <p:cNvPicPr preferRelativeResize="0"/>
          <p:nvPr/>
        </p:nvPicPr>
        <p:blipFill>
          <a:blip r:embed="rId5">
            <a:alphaModFix/>
          </a:blip>
          <a:stretch>
            <a:fillRect/>
          </a:stretch>
        </p:blipFill>
        <p:spPr>
          <a:xfrm>
            <a:off x="152400" y="1964725"/>
            <a:ext cx="457200" cy="457200"/>
          </a:xfrm>
          <a:prstGeom prst="rect">
            <a:avLst/>
          </a:prstGeom>
          <a:noFill/>
          <a:ln>
            <a:noFill/>
          </a:ln>
        </p:spPr>
      </p:pic>
      <p:pic>
        <p:nvPicPr>
          <p:cNvPr id="695" name="Google Shape;695;p71"/>
          <p:cNvPicPr preferRelativeResize="0"/>
          <p:nvPr/>
        </p:nvPicPr>
        <p:blipFill>
          <a:blip r:embed="rId6">
            <a:alphaModFix/>
          </a:blip>
          <a:stretch>
            <a:fillRect/>
          </a:stretch>
        </p:blipFill>
        <p:spPr>
          <a:xfrm>
            <a:off x="0" y="4096400"/>
            <a:ext cx="673789" cy="1047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52" name="Shape 152"/>
        <p:cNvGrpSpPr/>
        <p:nvPr/>
      </p:nvGrpSpPr>
      <p:grpSpPr>
        <a:xfrm>
          <a:off x="0" y="0"/>
          <a:ext cx="0" cy="0"/>
          <a:chOff x="0" y="0"/>
          <a:chExt cx="0" cy="0"/>
        </a:xfrm>
      </p:grpSpPr>
      <p:sp>
        <p:nvSpPr>
          <p:cNvPr id="153" name="Google Shape;153;p26"/>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54" name="Google Shape;154;p26"/>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55" name="Google Shape;155;p26"/>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Design</a:t>
            </a:r>
            <a:endParaRPr>
              <a:latin typeface="Helvetica Neue"/>
              <a:ea typeface="Helvetica Neue"/>
              <a:cs typeface="Helvetica Neue"/>
              <a:sym typeface="Helvetica Neue"/>
            </a:endParaRPr>
          </a:p>
        </p:txBody>
      </p:sp>
      <p:pic>
        <p:nvPicPr>
          <p:cNvPr id="156" name="Google Shape;156;p26"/>
          <p:cNvPicPr preferRelativeResize="0"/>
          <p:nvPr/>
        </p:nvPicPr>
        <p:blipFill>
          <a:blip r:embed="rId4">
            <a:alphaModFix/>
          </a:blip>
          <a:stretch>
            <a:fillRect/>
          </a:stretch>
        </p:blipFill>
        <p:spPr>
          <a:xfrm>
            <a:off x="2242925" y="119125"/>
            <a:ext cx="4658150" cy="4658175"/>
          </a:xfrm>
          <a:prstGeom prst="rect">
            <a:avLst/>
          </a:prstGeom>
          <a:noFill/>
          <a:ln>
            <a:noFill/>
          </a:ln>
        </p:spPr>
      </p:pic>
      <p:pic>
        <p:nvPicPr>
          <p:cNvPr id="157" name="Google Shape;157;p26" title="Design.mp3">
            <a:hlinkClick r:id="rId5"/>
          </p:cNvPr>
          <p:cNvPicPr preferRelativeResize="0"/>
          <p:nvPr/>
        </p:nvPicPr>
        <p:blipFill>
          <a:blip r:embed="rId6">
            <a:alphaModFix/>
          </a:blip>
          <a:stretch>
            <a:fillRect/>
          </a:stretch>
        </p:blipFill>
        <p:spPr>
          <a:xfrm>
            <a:off x="7053475" y="152400"/>
            <a:ext cx="457200" cy="457200"/>
          </a:xfrm>
          <a:prstGeom prst="rect">
            <a:avLst/>
          </a:prstGeom>
          <a:noFill/>
          <a:ln>
            <a:noFill/>
          </a:ln>
        </p:spPr>
      </p:pic>
      <p:pic>
        <p:nvPicPr>
          <p:cNvPr id="158" name="Google Shape;158;p26"/>
          <p:cNvPicPr preferRelativeResize="0"/>
          <p:nvPr/>
        </p:nvPicPr>
        <p:blipFill>
          <a:blip r:embed="rId7">
            <a:alphaModFix/>
          </a:blip>
          <a:stretch>
            <a:fillRect/>
          </a:stretch>
        </p:blipFill>
        <p:spPr>
          <a:xfrm>
            <a:off x="0" y="4096400"/>
            <a:ext cx="673789" cy="1047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63" name="Shape 163"/>
        <p:cNvGrpSpPr/>
        <p:nvPr/>
      </p:nvGrpSpPr>
      <p:grpSpPr>
        <a:xfrm>
          <a:off x="0" y="0"/>
          <a:ext cx="0" cy="0"/>
          <a:chOff x="0" y="0"/>
          <a:chExt cx="0" cy="0"/>
        </a:xfrm>
      </p:grpSpPr>
      <p:sp>
        <p:nvSpPr>
          <p:cNvPr id="164" name="Google Shape;164;p27"/>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65" name="Google Shape;165;p27"/>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66" name="Google Shape;166;p27"/>
          <p:cNvSpPr txBox="1"/>
          <p:nvPr/>
        </p:nvSpPr>
        <p:spPr>
          <a:xfrm>
            <a:off x="133150" y="119125"/>
            <a:ext cx="40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Bill of materials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7" name="Google Shape;167;p27"/>
          <p:cNvSpPr txBox="1"/>
          <p:nvPr/>
        </p:nvSpPr>
        <p:spPr>
          <a:xfrm>
            <a:off x="133150" y="553625"/>
            <a:ext cx="62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graphicFrame>
        <p:nvGraphicFramePr>
          <p:cNvPr id="168" name="Google Shape;168;p27"/>
          <p:cNvGraphicFramePr/>
          <p:nvPr/>
        </p:nvGraphicFramePr>
        <p:xfrm>
          <a:off x="222725" y="514888"/>
          <a:ext cx="3000000" cy="3000000"/>
        </p:xfrm>
        <a:graphic>
          <a:graphicData uri="http://schemas.openxmlformats.org/drawingml/2006/table">
            <a:tbl>
              <a:tblPr>
                <a:noFill/>
                <a:tableStyleId>{52F8E3FA-268A-4DD7-9C83-22B98D794984}</a:tableStyleId>
              </a:tblPr>
              <a:tblGrid>
                <a:gridCol w="1110850"/>
                <a:gridCol w="731675"/>
                <a:gridCol w="3846075"/>
                <a:gridCol w="646275"/>
                <a:gridCol w="585500"/>
                <a:gridCol w="1321875"/>
              </a:tblGrid>
              <a:tr h="211550">
                <a:tc>
                  <a:txBody>
                    <a:bodyPr/>
                    <a:lstStyle/>
                    <a:p>
                      <a:pPr indent="0" lvl="0" marL="0" rtl="0" algn="l">
                        <a:lnSpc>
                          <a:spcPct val="115000"/>
                        </a:lnSpc>
                        <a:spcBef>
                          <a:spcPts val="0"/>
                        </a:spcBef>
                        <a:spcAft>
                          <a:spcPts val="0"/>
                        </a:spcAft>
                        <a:buNone/>
                      </a:pPr>
                      <a:r>
                        <a:rPr lang="en" sz="1000"/>
                        <a:t>Manufacturer</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Part No.</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Description</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Quantity</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Price</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Quantity on Hand</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NVIDIA</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945-13541-0000-000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Jetson Nano System on Module - SOM Development Kit 4GB RAM Linux</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99.00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CanaKit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PI4-4GB-STR32F-C4-BLK</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Raspberry Pi 4 - Starter Kit 4 GB Ram + 32 GB of Storage</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99.95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1000+</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XYGStudy</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SIM7600G-H 4G HAT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GSM Communication Module 4G 3G 2G for Raspberry Pi</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86.99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SixFab</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S121</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Raspberry Pi 4G/LTE Cellular Kit</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109.99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236</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Arduino</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A000066</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Arduino Uno Rev 3 based on ATMEGA328p</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23.00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1000+</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Seeed Studio</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109020022</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Grove Air530 GPS Module</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9.88</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126</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Raspberry Pi</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LCD-13733</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Raspberry Pi Foundation 7" Touchscreen LCD Display</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60.00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1000+</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Sixfab</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S121</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Raspberry Pi 4G/LTE Modem Kit</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109.00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203</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Xinpuguang</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100W</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Solar Panel &amp; Charge Controller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80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268</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Traxxas</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RC775</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High Power Drive Motor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40.95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199+</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Best Choice Products</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12V-BL</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Power Wheels Vehicle</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189.99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tc>
              </a:tr>
            </a:tbl>
          </a:graphicData>
        </a:graphic>
      </p:graphicFrame>
      <p:pic>
        <p:nvPicPr>
          <p:cNvPr id="169" name="Google Shape;169;p27" title="BOM.mp3">
            <a:hlinkClick r:id="rId4"/>
          </p:cNvPr>
          <p:cNvPicPr preferRelativeResize="0"/>
          <p:nvPr/>
        </p:nvPicPr>
        <p:blipFill>
          <a:blip r:embed="rId5">
            <a:alphaModFix/>
          </a:blip>
          <a:stretch>
            <a:fillRect/>
          </a:stretch>
        </p:blipFill>
        <p:spPr>
          <a:xfrm>
            <a:off x="2119250" y="4058213"/>
            <a:ext cx="457200" cy="457200"/>
          </a:xfrm>
          <a:prstGeom prst="rect">
            <a:avLst/>
          </a:prstGeom>
          <a:noFill/>
          <a:ln>
            <a:noFill/>
          </a:ln>
        </p:spPr>
      </p:pic>
      <p:pic>
        <p:nvPicPr>
          <p:cNvPr id="170" name="Google Shape;170;p27"/>
          <p:cNvPicPr preferRelativeResize="0"/>
          <p:nvPr/>
        </p:nvPicPr>
        <p:blipFill>
          <a:blip r:embed="rId6">
            <a:alphaModFix/>
          </a:blip>
          <a:stretch>
            <a:fillRect/>
          </a:stretch>
        </p:blipFill>
        <p:spPr>
          <a:xfrm>
            <a:off x="0" y="4096400"/>
            <a:ext cx="673789" cy="1047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75" name="Shape 175"/>
        <p:cNvGrpSpPr/>
        <p:nvPr/>
      </p:nvGrpSpPr>
      <p:grpSpPr>
        <a:xfrm>
          <a:off x="0" y="0"/>
          <a:ext cx="0" cy="0"/>
          <a:chOff x="0" y="0"/>
          <a:chExt cx="0" cy="0"/>
        </a:xfrm>
      </p:grpSpPr>
      <p:sp>
        <p:nvSpPr>
          <p:cNvPr id="176" name="Google Shape;176;p28"/>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77" name="Google Shape;177;p28"/>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78" name="Google Shape;178;p28"/>
          <p:cNvSpPr txBox="1"/>
          <p:nvPr/>
        </p:nvSpPr>
        <p:spPr>
          <a:xfrm>
            <a:off x="133150" y="119125"/>
            <a:ext cx="40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Bill of materials - Continued</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9" name="Google Shape;179;p28"/>
          <p:cNvSpPr txBox="1"/>
          <p:nvPr/>
        </p:nvSpPr>
        <p:spPr>
          <a:xfrm>
            <a:off x="133150" y="553625"/>
            <a:ext cx="62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graphicFrame>
        <p:nvGraphicFramePr>
          <p:cNvPr id="180" name="Google Shape;180;p28"/>
          <p:cNvGraphicFramePr/>
          <p:nvPr/>
        </p:nvGraphicFramePr>
        <p:xfrm>
          <a:off x="222725" y="514888"/>
          <a:ext cx="3000000" cy="3000000"/>
        </p:xfrm>
        <a:graphic>
          <a:graphicData uri="http://schemas.openxmlformats.org/drawingml/2006/table">
            <a:tbl>
              <a:tblPr>
                <a:noFill/>
                <a:tableStyleId>{52F8E3FA-268A-4DD7-9C83-22B98D794984}</a:tableStyleId>
              </a:tblPr>
              <a:tblGrid>
                <a:gridCol w="1110850"/>
                <a:gridCol w="1103075"/>
                <a:gridCol w="3474675"/>
                <a:gridCol w="646275"/>
                <a:gridCol w="464950"/>
                <a:gridCol w="1442425"/>
              </a:tblGrid>
              <a:tr h="116350">
                <a:tc>
                  <a:txBody>
                    <a:bodyPr/>
                    <a:lstStyle/>
                    <a:p>
                      <a:pPr indent="0" lvl="0" marL="0" rtl="0" algn="l">
                        <a:lnSpc>
                          <a:spcPct val="115000"/>
                        </a:lnSpc>
                        <a:spcBef>
                          <a:spcPts val="0"/>
                        </a:spcBef>
                        <a:spcAft>
                          <a:spcPts val="0"/>
                        </a:spcAft>
                        <a:buNone/>
                      </a:pPr>
                      <a:r>
                        <a:rPr lang="en" sz="1000"/>
                        <a:t>Manufacturer</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Part No.</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Description</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Quantity</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Price</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Quantity on Hand</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VEML7700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Light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4.95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761</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VEML6070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UV light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226</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AM2320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Temperature and Humidity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304</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DFRobot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SEN0322</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Oxygen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53.90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68</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Amphenol Advanced Sensor</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T6703-5k</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Carbon Dioxide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37.99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95</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PMSA003I</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Particulate Matter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37.99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6</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SGP40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Volatile Organic Compounds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14.95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N/A</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HC-SR04</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Proximity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7.94</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11</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Pololu</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D24V50F5</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Voltage Regulator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19.99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Phoenix</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1729128</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Screw Terminal</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1.14</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15,750</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Songhe</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‎C9</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3A High Power Motor Driver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13.99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Schwinn</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 SW75248A-5</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Bicycle Chain</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6.99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B01HNA1A6M</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L3GD20H Triple-Axis Gyro</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13.43</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Powkey</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B0713XJBG2</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200Watt with AC Outlet 42000mAh Power Supply</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149.99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B0149KK6SW</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Accelerometer+Magnetometer Board - LSM303</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14.95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tc>
              </a:tr>
            </a:tbl>
          </a:graphicData>
        </a:graphic>
      </p:graphicFrame>
      <p:pic>
        <p:nvPicPr>
          <p:cNvPr id="181" name="Google Shape;181;p28" title="BOM2.mp3">
            <a:hlinkClick r:id="rId4"/>
          </p:cNvPr>
          <p:cNvPicPr preferRelativeResize="0"/>
          <p:nvPr/>
        </p:nvPicPr>
        <p:blipFill>
          <a:blip r:embed="rId5">
            <a:alphaModFix/>
          </a:blip>
          <a:stretch>
            <a:fillRect/>
          </a:stretch>
        </p:blipFill>
        <p:spPr>
          <a:xfrm>
            <a:off x="1496650" y="4253213"/>
            <a:ext cx="457200" cy="457200"/>
          </a:xfrm>
          <a:prstGeom prst="rect">
            <a:avLst/>
          </a:prstGeom>
          <a:noFill/>
          <a:ln>
            <a:noFill/>
          </a:ln>
        </p:spPr>
      </p:pic>
      <p:pic>
        <p:nvPicPr>
          <p:cNvPr id="182" name="Google Shape;182;p28"/>
          <p:cNvPicPr preferRelativeResize="0"/>
          <p:nvPr/>
        </p:nvPicPr>
        <p:blipFill>
          <a:blip r:embed="rId6">
            <a:alphaModFix/>
          </a:blip>
          <a:stretch>
            <a:fillRect/>
          </a:stretch>
        </p:blipFill>
        <p:spPr>
          <a:xfrm>
            <a:off x="0" y="4096400"/>
            <a:ext cx="673789" cy="104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87" name="Shape 187"/>
        <p:cNvGrpSpPr/>
        <p:nvPr/>
      </p:nvGrpSpPr>
      <p:grpSpPr>
        <a:xfrm>
          <a:off x="0" y="0"/>
          <a:ext cx="0" cy="0"/>
          <a:chOff x="0" y="0"/>
          <a:chExt cx="0" cy="0"/>
        </a:xfrm>
      </p:grpSpPr>
      <p:sp>
        <p:nvSpPr>
          <p:cNvPr id="188" name="Google Shape;188;p29"/>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89" name="Google Shape;189;p29"/>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90" name="Google Shape;190;p29"/>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Budget</a:t>
            </a:r>
            <a:endParaRPr>
              <a:latin typeface="Helvetica Neue"/>
              <a:ea typeface="Helvetica Neue"/>
              <a:cs typeface="Helvetica Neue"/>
              <a:sym typeface="Helvetica Neue"/>
            </a:endParaRPr>
          </a:p>
        </p:txBody>
      </p:sp>
      <p:sp>
        <p:nvSpPr>
          <p:cNvPr id="191" name="Google Shape;191;p29"/>
          <p:cNvSpPr txBox="1"/>
          <p:nvPr/>
        </p:nvSpPr>
        <p:spPr>
          <a:xfrm>
            <a:off x="133150" y="601200"/>
            <a:ext cx="830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Our goal was to contribute $500 each, for a total budget of $2,000.</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graphicFrame>
        <p:nvGraphicFramePr>
          <p:cNvPr id="192" name="Google Shape;192;p29"/>
          <p:cNvGraphicFramePr/>
          <p:nvPr/>
        </p:nvGraphicFramePr>
        <p:xfrm>
          <a:off x="834825" y="1441500"/>
          <a:ext cx="3000000" cy="3000000"/>
        </p:xfrm>
        <a:graphic>
          <a:graphicData uri="http://schemas.openxmlformats.org/drawingml/2006/table">
            <a:tbl>
              <a:tblPr>
                <a:noFill/>
                <a:tableStyleId>{52F8E3FA-268A-4DD7-9C83-22B98D794984}</a:tableStyleId>
              </a:tblPr>
              <a:tblGrid>
                <a:gridCol w="4964500"/>
                <a:gridCol w="1937350"/>
              </a:tblGrid>
              <a:tr h="364000">
                <a:tc>
                  <a:txBody>
                    <a:bodyPr/>
                    <a:lstStyle/>
                    <a:p>
                      <a:pPr indent="0" lvl="0" marL="0" rtl="0" algn="l">
                        <a:spcBef>
                          <a:spcPts val="0"/>
                        </a:spcBef>
                        <a:spcAft>
                          <a:spcPts val="0"/>
                        </a:spcAft>
                        <a:buNone/>
                      </a:pPr>
                      <a:r>
                        <a:rPr lang="en" sz="1200"/>
                        <a:t>Sensors</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405</a:t>
                      </a:r>
                      <a:endParaRPr sz="1200"/>
                    </a:p>
                  </a:txBody>
                  <a:tcPr marT="91425" marB="91425" marR="91425" marL="91425"/>
                </a:tc>
              </a:tr>
              <a:tr h="364000">
                <a:tc>
                  <a:txBody>
                    <a:bodyPr/>
                    <a:lstStyle/>
                    <a:p>
                      <a:pPr indent="0" lvl="0" marL="0" rtl="0" algn="l">
                        <a:spcBef>
                          <a:spcPts val="0"/>
                        </a:spcBef>
                        <a:spcAft>
                          <a:spcPts val="0"/>
                        </a:spcAft>
                        <a:buNone/>
                      </a:pPr>
                      <a:r>
                        <a:rPr lang="en" sz="1200"/>
                        <a:t>Computing Devices</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300</a:t>
                      </a:r>
                      <a:endParaRPr sz="1200"/>
                    </a:p>
                  </a:txBody>
                  <a:tcPr marT="91425" marB="91425" marR="91425" marL="91425"/>
                </a:tc>
              </a:tr>
              <a:tr h="364000">
                <a:tc>
                  <a:txBody>
                    <a:bodyPr/>
                    <a:lstStyle/>
                    <a:p>
                      <a:pPr indent="0" lvl="0" marL="0" rtl="0" algn="l">
                        <a:spcBef>
                          <a:spcPts val="0"/>
                        </a:spcBef>
                        <a:spcAft>
                          <a:spcPts val="0"/>
                        </a:spcAft>
                        <a:buNone/>
                      </a:pPr>
                      <a:r>
                        <a:rPr lang="en" sz="1200"/>
                        <a:t>PCB &amp; misc components</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75</a:t>
                      </a:r>
                      <a:endParaRPr sz="1200"/>
                    </a:p>
                  </a:txBody>
                  <a:tcPr marT="91425" marB="91425" marR="91425" marL="91425"/>
                </a:tc>
              </a:tr>
              <a:tr h="364000">
                <a:tc>
                  <a:txBody>
                    <a:bodyPr/>
                    <a:lstStyle/>
                    <a:p>
                      <a:pPr indent="0" lvl="0" marL="0" rtl="0" algn="l">
                        <a:spcBef>
                          <a:spcPts val="0"/>
                        </a:spcBef>
                        <a:spcAft>
                          <a:spcPts val="0"/>
                        </a:spcAft>
                        <a:buNone/>
                      </a:pPr>
                      <a:r>
                        <a:rPr lang="en" sz="1200"/>
                        <a:t>Chassis</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250</a:t>
                      </a:r>
                      <a:endParaRPr sz="1200"/>
                    </a:p>
                  </a:txBody>
                  <a:tcPr marT="91425" marB="91425" marR="91425" marL="91425"/>
                </a:tc>
              </a:tr>
              <a:tr h="364000">
                <a:tc>
                  <a:txBody>
                    <a:bodyPr/>
                    <a:lstStyle/>
                    <a:p>
                      <a:pPr indent="0" lvl="0" marL="0" rtl="0" algn="l">
                        <a:spcBef>
                          <a:spcPts val="0"/>
                        </a:spcBef>
                        <a:spcAft>
                          <a:spcPts val="0"/>
                        </a:spcAft>
                        <a:buNone/>
                      </a:pPr>
                      <a:r>
                        <a:rPr lang="en" sz="1200"/>
                        <a:t>Battery/Solar</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150</a:t>
                      </a:r>
                      <a:endParaRPr sz="1200"/>
                    </a:p>
                  </a:txBody>
                  <a:tcPr marT="91425" marB="91425" marR="91425" marL="91425"/>
                </a:tc>
              </a:tr>
              <a:tr h="364000">
                <a:tc>
                  <a:txBody>
                    <a:bodyPr/>
                    <a:lstStyle/>
                    <a:p>
                      <a:pPr indent="0" lvl="0" marL="0" rtl="0" algn="l">
                        <a:spcBef>
                          <a:spcPts val="0"/>
                        </a:spcBef>
                        <a:spcAft>
                          <a:spcPts val="0"/>
                        </a:spcAft>
                        <a:buNone/>
                      </a:pPr>
                      <a:r>
                        <a:rPr lang="en" sz="1200"/>
                        <a:t>Drive Upgrades</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190</a:t>
                      </a:r>
                      <a:endParaRPr sz="1200"/>
                    </a:p>
                  </a:txBody>
                  <a:tcPr marT="91425" marB="91425" marR="91425" marL="91425"/>
                </a:tc>
              </a:tr>
              <a:tr h="364000">
                <a:tc>
                  <a:txBody>
                    <a:bodyPr/>
                    <a:lstStyle/>
                    <a:p>
                      <a:pPr indent="0" lvl="0" marL="0" rtl="0" algn="l">
                        <a:spcBef>
                          <a:spcPts val="0"/>
                        </a:spcBef>
                        <a:spcAft>
                          <a:spcPts val="0"/>
                        </a:spcAft>
                        <a:buNone/>
                      </a:pPr>
                      <a:r>
                        <a:rPr lang="en" sz="1200"/>
                        <a:t>Misc Prototyping</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300</a:t>
                      </a:r>
                      <a:endParaRPr sz="1200"/>
                    </a:p>
                  </a:txBody>
                  <a:tcPr marT="91425" marB="91425" marR="91425" marL="91425"/>
                </a:tc>
              </a:tr>
              <a:tr h="364000">
                <a:tc>
                  <a:txBody>
                    <a:bodyPr/>
                    <a:lstStyle/>
                    <a:p>
                      <a:pPr indent="0" lvl="0" marL="0" rtl="0" algn="l">
                        <a:spcBef>
                          <a:spcPts val="0"/>
                        </a:spcBef>
                        <a:spcAft>
                          <a:spcPts val="0"/>
                        </a:spcAft>
                        <a:buNone/>
                      </a:pPr>
                      <a:r>
                        <a:rPr b="1" lang="en" sz="1200"/>
                        <a:t>Total</a:t>
                      </a:r>
                      <a:endParaRPr b="1" sz="1200"/>
                    </a:p>
                  </a:txBody>
                  <a:tcPr marT="91425" marB="91425" marR="91425" marL="91425"/>
                </a:tc>
                <a:tc>
                  <a:txBody>
                    <a:bodyPr/>
                    <a:lstStyle/>
                    <a:p>
                      <a:pPr indent="0" lvl="0" marL="0" rtl="0" algn="r">
                        <a:lnSpc>
                          <a:spcPct val="115000"/>
                        </a:lnSpc>
                        <a:spcBef>
                          <a:spcPts val="0"/>
                        </a:spcBef>
                        <a:spcAft>
                          <a:spcPts val="0"/>
                        </a:spcAft>
                        <a:buNone/>
                      </a:pPr>
                      <a:r>
                        <a:rPr b="1" lang="en" sz="1200"/>
                        <a:t>$</a:t>
                      </a:r>
                      <a:r>
                        <a:rPr b="1" lang="en" sz="1200"/>
                        <a:t>1670</a:t>
                      </a:r>
                      <a:endParaRPr b="1" sz="1200"/>
                    </a:p>
                  </a:txBody>
                  <a:tcPr marT="91425" marB="91425" marR="91425" marL="91425"/>
                </a:tc>
              </a:tr>
            </a:tbl>
          </a:graphicData>
        </a:graphic>
      </p:graphicFrame>
      <p:pic>
        <p:nvPicPr>
          <p:cNvPr id="193" name="Google Shape;193;p29" title="Budget.mp3">
            <a:hlinkClick r:id="rId4"/>
          </p:cNvPr>
          <p:cNvPicPr preferRelativeResize="0"/>
          <p:nvPr/>
        </p:nvPicPr>
        <p:blipFill>
          <a:blip r:embed="rId5">
            <a:alphaModFix/>
          </a:blip>
          <a:stretch>
            <a:fillRect/>
          </a:stretch>
        </p:blipFill>
        <p:spPr>
          <a:xfrm>
            <a:off x="7889075" y="1978800"/>
            <a:ext cx="457200" cy="457200"/>
          </a:xfrm>
          <a:prstGeom prst="rect">
            <a:avLst/>
          </a:prstGeom>
          <a:noFill/>
          <a:ln>
            <a:noFill/>
          </a:ln>
        </p:spPr>
      </p:pic>
      <p:pic>
        <p:nvPicPr>
          <p:cNvPr id="194" name="Google Shape;194;p29"/>
          <p:cNvPicPr preferRelativeResize="0"/>
          <p:nvPr/>
        </p:nvPicPr>
        <p:blipFill>
          <a:blip r:embed="rId6">
            <a:alphaModFix/>
          </a:blip>
          <a:stretch>
            <a:fillRect/>
          </a:stretch>
        </p:blipFill>
        <p:spPr>
          <a:xfrm>
            <a:off x="0" y="4096400"/>
            <a:ext cx="673789" cy="104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